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72" r:id="rId2"/>
    <p:sldMasterId id="2147483678" r:id="rId3"/>
    <p:sldMasterId id="2147483662" r:id="rId4"/>
    <p:sldMasterId id="2147483674" r:id="rId5"/>
  </p:sldMasterIdLst>
  <p:notesMasterIdLst>
    <p:notesMasterId r:id="rId31"/>
  </p:notesMasterIdLst>
  <p:sldIdLst>
    <p:sldId id="256" r:id="rId6"/>
    <p:sldId id="308" r:id="rId7"/>
    <p:sldId id="291" r:id="rId8"/>
    <p:sldId id="292" r:id="rId9"/>
    <p:sldId id="293" r:id="rId10"/>
    <p:sldId id="306" r:id="rId11"/>
    <p:sldId id="297" r:id="rId12"/>
    <p:sldId id="362" r:id="rId13"/>
    <p:sldId id="307" r:id="rId14"/>
    <p:sldId id="363" r:id="rId15"/>
    <p:sldId id="364" r:id="rId16"/>
    <p:sldId id="365" r:id="rId17"/>
    <p:sldId id="295" r:id="rId18"/>
    <p:sldId id="361" r:id="rId19"/>
    <p:sldId id="296" r:id="rId20"/>
    <p:sldId id="313" r:id="rId21"/>
    <p:sldId id="317" r:id="rId22"/>
    <p:sldId id="321" r:id="rId23"/>
    <p:sldId id="322" r:id="rId24"/>
    <p:sldId id="323" r:id="rId25"/>
    <p:sldId id="324" r:id="rId26"/>
    <p:sldId id="327" r:id="rId27"/>
    <p:sldId id="328" r:id="rId28"/>
    <p:sldId id="320" r:id="rId29"/>
    <p:sldId id="30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AE6"/>
    <a:srgbClr val="FF8100"/>
    <a:srgbClr val="F37B00"/>
    <a:srgbClr val="FF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Destaqu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4" autoAdjust="0"/>
    <p:restoredTop sz="94590" autoAdjust="0"/>
  </p:normalViewPr>
  <p:slideViewPr>
    <p:cSldViewPr snapToGrid="0" snapToObjects="1">
      <p:cViewPr>
        <p:scale>
          <a:sx n="70" d="100"/>
          <a:sy n="70" d="100"/>
        </p:scale>
        <p:origin x="-1308" y="-198"/>
      </p:cViewPr>
      <p:guideLst>
        <p:guide orient="horz"/>
        <p:guide pos="3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ADE478-372A-4255-9047-F5A9928A85A7}" type="datetimeFigureOut">
              <a:rPr lang="pt-PT" smtClean="0"/>
              <a:t>17-12-2012</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DC8F8-D967-4C56-9CE6-7CB81986B6CB}" type="slidenum">
              <a:rPr lang="pt-PT" smtClean="0"/>
              <a:t>‹nº›</a:t>
            </a:fld>
            <a:endParaRPr lang="pt-PT"/>
          </a:p>
        </p:txBody>
      </p:sp>
    </p:spTree>
    <p:extLst>
      <p:ext uri="{BB962C8B-B14F-4D97-AF65-F5344CB8AC3E}">
        <p14:creationId xmlns:p14="http://schemas.microsoft.com/office/powerpoint/2010/main" val="144847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buNone/>
            </a:pPr>
            <a:r>
              <a:rPr lang="pt-PT" sz="1200" b="0" i="0" u="none" strike="noStrike" kern="1200" baseline="0" dirty="0" smtClean="0">
                <a:solidFill>
                  <a:schemeClr val="tx1"/>
                </a:solidFill>
                <a:latin typeface="+mn-lt"/>
                <a:ea typeface="+mn-ea"/>
                <a:cs typeface="+mn-cs"/>
              </a:rPr>
              <a:t>A ISA é uma empresa de base tecnológica especialista em soluções inteligentes de telemetria e gestão remota há mais de 20 anos. Concebe e desenvolve produtos e soluções destinados a responder às necessidades em dois principais mercados: </a:t>
            </a:r>
            <a:r>
              <a:rPr lang="pt-PT" sz="1200" b="0" i="0" u="none" strike="noStrike" kern="1200" baseline="0" dirty="0" err="1" smtClean="0">
                <a:solidFill>
                  <a:schemeClr val="tx1"/>
                </a:solidFill>
                <a:latin typeface="+mn-lt"/>
                <a:ea typeface="+mn-ea"/>
                <a:cs typeface="+mn-cs"/>
              </a:rPr>
              <a:t>Oil</a:t>
            </a:r>
            <a:r>
              <a:rPr lang="pt-PT" sz="1200" b="0" i="0" u="none" strike="noStrike" kern="1200" baseline="0" dirty="0" smtClean="0">
                <a:solidFill>
                  <a:schemeClr val="tx1"/>
                </a:solidFill>
                <a:latin typeface="+mn-lt"/>
                <a:ea typeface="+mn-ea"/>
                <a:cs typeface="+mn-cs"/>
              </a:rPr>
              <a:t> &amp; </a:t>
            </a:r>
            <a:r>
              <a:rPr lang="pt-PT" sz="1200" b="0" i="0" u="none" strike="noStrike" kern="1200" baseline="0" dirty="0" err="1" smtClean="0">
                <a:solidFill>
                  <a:schemeClr val="tx1"/>
                </a:solidFill>
                <a:latin typeface="+mn-lt"/>
                <a:ea typeface="+mn-ea"/>
                <a:cs typeface="+mn-cs"/>
              </a:rPr>
              <a:t>Gas</a:t>
            </a:r>
            <a:r>
              <a:rPr lang="pt-PT" sz="1200" b="0" i="0" u="none" strike="noStrike" kern="1200" baseline="0" dirty="0" smtClean="0">
                <a:solidFill>
                  <a:schemeClr val="tx1"/>
                </a:solidFill>
                <a:latin typeface="+mn-lt"/>
                <a:ea typeface="+mn-ea"/>
                <a:cs typeface="+mn-cs"/>
              </a:rPr>
              <a:t> e Energia, englobando soluções para a distribuição de combustíveis, a eficiência energética e hídrica, a monitorização ambiental e, genericamente, as casas e as cidades inteligentes. </a:t>
            </a:r>
          </a:p>
          <a:p>
            <a:pPr>
              <a:buNone/>
            </a:pPr>
            <a:r>
              <a:rPr lang="pt-PT" sz="1200" b="0" i="0" u="none" strike="noStrike" kern="1200" baseline="0" dirty="0" smtClean="0">
                <a:solidFill>
                  <a:schemeClr val="tx1"/>
                </a:solidFill>
                <a:latin typeface="+mn-lt"/>
                <a:ea typeface="+mn-ea"/>
                <a:cs typeface="+mn-cs"/>
              </a:rPr>
              <a:t>A ISA foi fundada fruto do empreendedorismo de um grupo de jovens engenheiros físicos e informáticos da Universidade de Coimbra, com competências no desenvolvimento de soluções de aquisição e transmissão de dados e de automação e controlo remoto. </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prstClr val="white">
                    <a:lumMod val="50000"/>
                  </a:prstClr>
                </a:solidFill>
                <a:latin typeface="Trebuchet MS" pitchFamily="34" charset="0"/>
              </a:rPr>
              <a:t>Como Spin-</a:t>
            </a:r>
            <a:r>
              <a:rPr lang="pt-PT" sz="1200" b="0" dirty="0" err="1" smtClean="0">
                <a:solidFill>
                  <a:prstClr val="white">
                    <a:lumMod val="50000"/>
                  </a:prstClr>
                </a:solidFill>
                <a:latin typeface="Trebuchet MS" pitchFamily="34" charset="0"/>
              </a:rPr>
              <a:t>off</a:t>
            </a:r>
            <a:r>
              <a:rPr lang="pt-PT" sz="1200" b="0" dirty="0" smtClean="0">
                <a:solidFill>
                  <a:prstClr val="white">
                    <a:lumMod val="50000"/>
                  </a:prstClr>
                </a:solidFill>
                <a:latin typeface="Trebuchet MS" pitchFamily="34" charset="0"/>
              </a:rPr>
              <a:t> da Universidade de Coimbra, a ISA sempre manteve uma forte</a:t>
            </a:r>
            <a:r>
              <a:rPr lang="pt-PT" sz="1200" b="0" baseline="0" dirty="0" smtClean="0">
                <a:solidFill>
                  <a:prstClr val="white">
                    <a:lumMod val="50000"/>
                  </a:prstClr>
                </a:solidFill>
                <a:latin typeface="Trebuchet MS" pitchFamily="34" charset="0"/>
              </a:rPr>
              <a:t> ligação ao mundo </a:t>
            </a:r>
            <a:r>
              <a:rPr lang="pt-PT" sz="1200" b="0" baseline="0" dirty="0" err="1" smtClean="0">
                <a:solidFill>
                  <a:prstClr val="white">
                    <a:lumMod val="50000"/>
                  </a:prstClr>
                </a:solidFill>
                <a:latin typeface="Trebuchet MS" pitchFamily="34" charset="0"/>
              </a:rPr>
              <a:t>académico.</a:t>
            </a:r>
            <a:r>
              <a:rPr lang="pt-PT" sz="1200" kern="1200" dirty="0" err="1" smtClean="0">
                <a:solidFill>
                  <a:schemeClr val="tx1"/>
                </a:solidFill>
                <a:effectLst/>
                <a:latin typeface="+mn-lt"/>
                <a:ea typeface="+mn-ea"/>
                <a:cs typeface="+mn-cs"/>
              </a:rPr>
              <a:t>Um</a:t>
            </a:r>
            <a:r>
              <a:rPr lang="pt-PT" sz="1200" kern="1200" dirty="0" smtClean="0">
                <a:solidFill>
                  <a:schemeClr val="tx1"/>
                </a:solidFill>
                <a:effectLst/>
                <a:latin typeface="+mn-lt"/>
                <a:ea typeface="+mn-ea"/>
                <a:cs typeface="+mn-cs"/>
              </a:rPr>
              <a:t> dos principais pilares da ISA é a constante aposta na Inovação. A Cultura de Inovação, a todos os níveis na empresa, nos produtos, nos processos, nas abordagens ao mercado, favorecendo o espírito empreendedor e a capacidade de arriscar é pois um dos seus principais pontos fortes. A Investigação e o Desenvolvimento Tecnológico (I&amp;DT) são, desde a sua criação uma aposta para alavancar o crescimento da ISA.</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b="0" i="0" u="none" strike="noStrike" kern="1200" baseline="0" dirty="0" smtClean="0">
                <a:solidFill>
                  <a:schemeClr val="tx1"/>
                </a:solidFill>
                <a:latin typeface="+mn-lt"/>
                <a:ea typeface="+mn-ea"/>
                <a:cs typeface="+mn-cs"/>
              </a:rPr>
              <a:t>Os seus fundadores ainda hoje possuem uma ligação muito forte com Universidades e Centros de Investigação quer em Portugal quer no estrangeiro, onde desenvolvem actividades de investigação e ensino.  </a:t>
            </a:r>
            <a:endParaRPr lang="pt-PT" sz="1200" b="0" baseline="0" dirty="0" smtClean="0">
              <a:solidFill>
                <a:prstClr val="white">
                  <a:lumMod val="50000"/>
                </a:prstClr>
              </a:solidFill>
              <a:latin typeface="Trebuchet MS" pitchFamily="34" charset="0"/>
            </a:endParaRPr>
          </a:p>
          <a:p>
            <a:pPr>
              <a:buNone/>
            </a:pPr>
            <a:r>
              <a:rPr lang="pt-PT" sz="1200" b="0" dirty="0" smtClean="0">
                <a:solidFill>
                  <a:prstClr val="white">
                    <a:lumMod val="50000"/>
                  </a:prstClr>
                </a:solidFill>
                <a:latin typeface="Trebuchet MS" pitchFamily="34" charset="0"/>
              </a:rPr>
              <a:t>Hoje em dia a ISA possui equipas completamente dedicadas à investigação e desenvolvimento de produtos e serviços, cooperando com outras entidades nacionais e internacionais.</a:t>
            </a:r>
            <a:r>
              <a:rPr lang="pt-PT" sz="1200" b="0" baseline="0" dirty="0" smtClean="0">
                <a:solidFill>
                  <a:prstClr val="white">
                    <a:lumMod val="50000"/>
                  </a:prstClr>
                </a:solidFill>
                <a:latin typeface="Trebuchet MS" pitchFamily="34" charset="0"/>
              </a:rPr>
              <a:t> </a:t>
            </a:r>
            <a:endParaRPr lang="pt-PT" sz="1200" b="0" i="0" u="none" strike="noStrike" kern="1200" baseline="0" dirty="0" smtClean="0">
              <a:solidFill>
                <a:schemeClr val="tx1"/>
              </a:solidFill>
              <a:latin typeface="+mn-lt"/>
              <a:ea typeface="+mn-ea"/>
              <a:cs typeface="+mn-cs"/>
            </a:endParaRPr>
          </a:p>
          <a:p>
            <a:pPr>
              <a:buNone/>
            </a:pPr>
            <a:r>
              <a:rPr lang="pt-PT" sz="1200" b="0" i="0" u="none" strike="noStrike" kern="1200" baseline="0" dirty="0" smtClean="0">
                <a:solidFill>
                  <a:schemeClr val="tx1"/>
                </a:solidFill>
                <a:latin typeface="+mn-lt"/>
                <a:ea typeface="+mn-ea"/>
                <a:cs typeface="+mn-cs"/>
              </a:rPr>
              <a:t>As soluções de telemetria e </a:t>
            </a:r>
            <a:r>
              <a:rPr lang="pt-PT" sz="1200" b="0" i="0" u="none" strike="noStrike" kern="1200" baseline="0" dirty="0" err="1" smtClean="0">
                <a:solidFill>
                  <a:schemeClr val="tx1"/>
                </a:solidFill>
                <a:latin typeface="+mn-lt"/>
                <a:ea typeface="+mn-ea"/>
                <a:cs typeface="+mn-cs"/>
              </a:rPr>
              <a:t>telecontagem</a:t>
            </a:r>
            <a:r>
              <a:rPr lang="pt-PT" sz="1200" b="0" i="0" u="none" strike="noStrike" kern="1200" baseline="0" dirty="0" smtClean="0">
                <a:solidFill>
                  <a:schemeClr val="tx1"/>
                </a:solidFill>
                <a:latin typeface="+mn-lt"/>
                <a:ea typeface="+mn-ea"/>
                <a:cs typeface="+mn-cs"/>
              </a:rPr>
              <a:t> da ISA foram sempre evoluindo graças a esta cultura e forte investimento em I&amp;D, o que lhe permitiu manter-se na liderança deste nicho de mercado e alargar progressivamente o número de países e clientes em que atua. </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effectLst/>
                <a:latin typeface="+mn-lt"/>
                <a:ea typeface="+mn-ea"/>
                <a:cs typeface="+mn-cs"/>
              </a:rPr>
              <a:t>A ISA alcançou uma posição de liderança mundial num nicho de mercado graças à elevada qualificação dos seus quadros, à Inovação e ao espírito empreendedor que desde sempre fez parte do seu código genético.</a:t>
            </a:r>
          </a:p>
          <a:p>
            <a:pPr>
              <a:buNone/>
            </a:pPr>
            <a:endParaRPr lang="pt-PT" sz="1200" b="0" i="0" u="none" strike="noStrike" kern="1200" baseline="0" dirty="0" smtClean="0">
              <a:solidFill>
                <a:schemeClr val="tx1"/>
              </a:solidFill>
              <a:latin typeface="+mn-lt"/>
              <a:ea typeface="+mn-ea"/>
              <a:cs typeface="+mn-cs"/>
            </a:endParaRPr>
          </a:p>
          <a:p>
            <a:endParaRPr lang="pt-PT"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2</a:t>
            </a:fld>
            <a:endParaRPr lang="pt-PT"/>
          </a:p>
        </p:txBody>
      </p:sp>
    </p:spTree>
    <p:extLst>
      <p:ext uri="{BB962C8B-B14F-4D97-AF65-F5344CB8AC3E}">
        <p14:creationId xmlns:p14="http://schemas.microsoft.com/office/powerpoint/2010/main" val="3286858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i="0" u="none" strike="noStrike" kern="1200" baseline="0" dirty="0" smtClean="0">
                <a:solidFill>
                  <a:schemeClr val="tx1"/>
                </a:solidFill>
                <a:latin typeface="+mn-lt"/>
                <a:ea typeface="+mn-ea"/>
                <a:cs typeface="+mn-cs"/>
              </a:rPr>
              <a:t>O projecto segue uma absoluta coerência dentro da estratégia da empresa de se consolidar como uma referência europeia na área da monitorização e controlo de consumos energéticos.</a:t>
            </a:r>
            <a:endParaRPr lang="pt-PT"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20</a:t>
            </a:fld>
            <a:endParaRPr lang="pt-PT"/>
          </a:p>
        </p:txBody>
      </p:sp>
    </p:spTree>
    <p:extLst>
      <p:ext uri="{BB962C8B-B14F-4D97-AF65-F5344CB8AC3E}">
        <p14:creationId xmlns:p14="http://schemas.microsoft.com/office/powerpoint/2010/main" val="303226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i="0" u="none" strike="noStrike" kern="1200" baseline="0" dirty="0" smtClean="0">
                <a:solidFill>
                  <a:schemeClr val="tx1"/>
                </a:solidFill>
                <a:latin typeface="+mn-lt"/>
                <a:ea typeface="+mn-ea"/>
                <a:cs typeface="+mn-cs"/>
              </a:rPr>
              <a:t>A ISA procura criar uma mais-valia científica e tecnológica que lhe irá permitir manter e reforçar a liderança no sector GPL, alargando os produtos oferecidos e diminuindo a dependência de outras entidades. </a:t>
            </a:r>
          </a:p>
          <a:p>
            <a:r>
              <a:rPr lang="pt-PT" sz="1200" b="0" i="0" u="none" strike="noStrike" kern="1200" baseline="0" dirty="0" smtClean="0">
                <a:solidFill>
                  <a:schemeClr val="tx1"/>
                </a:solidFill>
                <a:latin typeface="+mn-lt"/>
                <a:ea typeface="+mn-ea"/>
                <a:cs typeface="+mn-cs"/>
              </a:rPr>
              <a:t>Actualmente, a ISA recorre a entidades externas para completar as suas soluções de telemetria em tanques GPL. A incorporação deste desenvolvimento nas suas soluções potenciará uma forte redução de custos, que se intensificará em escala, tornando a empresa mais competitiva.</a:t>
            </a:r>
            <a:endParaRPr lang="pt-PT"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21</a:t>
            </a:fld>
            <a:endParaRPr lang="pt-PT"/>
          </a:p>
        </p:txBody>
      </p:sp>
    </p:spTree>
    <p:extLst>
      <p:ext uri="{BB962C8B-B14F-4D97-AF65-F5344CB8AC3E}">
        <p14:creationId xmlns:p14="http://schemas.microsoft.com/office/powerpoint/2010/main" val="147488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i="0" u="none" strike="noStrike" kern="1200" baseline="0" dirty="0" smtClean="0">
                <a:solidFill>
                  <a:schemeClr val="tx1"/>
                </a:solidFill>
                <a:latin typeface="+mn-lt"/>
                <a:ea typeface="+mn-ea"/>
                <a:cs typeface="+mn-cs"/>
              </a:rPr>
              <a:t>AinternacionalizaçãoéumaáreadecompetitividadecríticadaISA,poisestamovimenta-senummercadoemqueoscustosdedesenvolvimentosãomuitoelevados,sópodendoserrecuperadoscomumapresençaactivanosmercadoseuropeuseglobais.</a:t>
            </a:r>
          </a:p>
          <a:p>
            <a:r>
              <a:rPr lang="pt-PT" sz="1200" b="0" i="0" u="none" strike="noStrike" kern="1200" baseline="0" dirty="0" smtClean="0">
                <a:solidFill>
                  <a:schemeClr val="tx1"/>
                </a:solidFill>
                <a:latin typeface="+mn-lt"/>
                <a:ea typeface="+mn-ea"/>
                <a:cs typeface="+mn-cs"/>
              </a:rPr>
              <a:t>A aposta no mercado global tem sido uma constante, a par com a permanente aposta na inovação e no reforço das suas competências internas, as bases do crescimento verificado nos últimos anos, contrariando o panorama económico mundial desfavorável. O alargamento da ISA a novos mercados é a peça chave para o seu crescimento.</a:t>
            </a:r>
            <a:endParaRPr lang="pt-PT"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22</a:t>
            </a:fld>
            <a:endParaRPr lang="pt-PT"/>
          </a:p>
        </p:txBody>
      </p:sp>
    </p:spTree>
    <p:extLst>
      <p:ext uri="{BB962C8B-B14F-4D97-AF65-F5344CB8AC3E}">
        <p14:creationId xmlns:p14="http://schemas.microsoft.com/office/powerpoint/2010/main" val="2298461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i="0" u="none" strike="noStrike" kern="1200" baseline="0" dirty="0" smtClean="0">
                <a:solidFill>
                  <a:schemeClr val="tx1"/>
                </a:solidFill>
                <a:latin typeface="+mn-lt"/>
                <a:ea typeface="+mn-ea"/>
                <a:cs typeface="+mn-cs"/>
              </a:rPr>
              <a:t>A estratégia de redução de custos, o aumento de competitividade e promoção da imagem da empresa junto do público em geral e dos potenciais clientes em particular, encontram-se perfeitamente alinhados com as orientações da empresa, potenciando a criação de valor para a empresa.</a:t>
            </a:r>
            <a:endParaRPr lang="pt-PT"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23</a:t>
            </a:fld>
            <a:endParaRPr lang="pt-PT"/>
          </a:p>
        </p:txBody>
      </p:sp>
    </p:spTree>
    <p:extLst>
      <p:ext uri="{BB962C8B-B14F-4D97-AF65-F5344CB8AC3E}">
        <p14:creationId xmlns:p14="http://schemas.microsoft.com/office/powerpoint/2010/main" val="210360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i="0" u="none" strike="noStrike" kern="1200" baseline="0" dirty="0" smtClean="0">
                <a:solidFill>
                  <a:schemeClr val="tx1"/>
                </a:solidFill>
                <a:latin typeface="+mn-lt"/>
                <a:ea typeface="+mn-ea"/>
                <a:cs typeface="+mn-cs"/>
              </a:rPr>
              <a:t>Através das componentes de investigação, desenvolvimento e inovação, a ISA pretendeu ao longo de toda a sua história reforçar, de forma sustentável e contínua, a sua actividade para: </a:t>
            </a:r>
          </a:p>
          <a:p>
            <a:r>
              <a:rPr lang="pt-PT" sz="1200" b="0" i="0" u="none" strike="noStrike" kern="1200" baseline="0" dirty="0" smtClean="0">
                <a:solidFill>
                  <a:schemeClr val="tx1"/>
                </a:solidFill>
                <a:latin typeface="+mn-lt"/>
                <a:ea typeface="+mn-ea"/>
                <a:cs typeface="+mn-cs"/>
              </a:rPr>
              <a:t>a)Implementar uma Cultura de Inovação, a todos os níveis na empresa, nos produtos, nos processos, nas abordagens ao mercado, favorecendo o espírito empreendedor e a capacidade de arriscar. </a:t>
            </a:r>
          </a:p>
          <a:p>
            <a:r>
              <a:rPr lang="pt-PT" sz="1200" b="0" i="0" u="none" strike="noStrike" kern="1200" baseline="0" dirty="0" smtClean="0">
                <a:solidFill>
                  <a:schemeClr val="tx1"/>
                </a:solidFill>
                <a:latin typeface="+mn-lt"/>
                <a:ea typeface="+mn-ea"/>
                <a:cs typeface="+mn-cs"/>
              </a:rPr>
              <a:t>b)Enfoque no mercado global, com provas já dadas na capacidade de afirmação e de conquista de concursos internacionais alargados, perante fortes competidores de todo o mundo. </a:t>
            </a:r>
          </a:p>
          <a:p>
            <a:r>
              <a:rPr lang="pt-PT" sz="1200" b="0" i="0" u="none" strike="noStrike" kern="1200" baseline="0" dirty="0" smtClean="0">
                <a:solidFill>
                  <a:schemeClr val="tx1"/>
                </a:solidFill>
                <a:latin typeface="+mn-lt"/>
                <a:ea typeface="+mn-ea"/>
                <a:cs typeface="+mn-cs"/>
              </a:rPr>
              <a:t>c) Aposta na Qualidade, dos produtos e dos processos, já reconhecida pelos numerosos prémios e distinções recebidos nacional e internacionalmente. </a:t>
            </a:r>
          </a:p>
          <a:p>
            <a:r>
              <a:rPr lang="pt-PT" sz="1200" b="0" i="0" u="none" strike="noStrike" kern="1200" baseline="0" dirty="0" smtClean="0">
                <a:solidFill>
                  <a:schemeClr val="tx1"/>
                </a:solidFill>
                <a:latin typeface="+mn-lt"/>
                <a:ea typeface="+mn-ea"/>
                <a:cs typeface="+mn-cs"/>
              </a:rPr>
              <a:t>d) Grande flexibilidade, que se traduz na capacidade dada pela sua equipa de I&amp;D para o desenvolvimento rápido de novas soluções que respondam em tempo recorde às necessidades específicas de cada cliente. </a:t>
            </a:r>
            <a:endParaRPr lang="pt-PT"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24</a:t>
            </a:fld>
            <a:endParaRPr lang="pt-PT"/>
          </a:p>
        </p:txBody>
      </p:sp>
    </p:spTree>
    <p:extLst>
      <p:ext uri="{BB962C8B-B14F-4D97-AF65-F5344CB8AC3E}">
        <p14:creationId xmlns:p14="http://schemas.microsoft.com/office/powerpoint/2010/main" val="4171583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25</a:t>
            </a:fld>
            <a:endParaRPr lang="pt-PT"/>
          </a:p>
        </p:txBody>
      </p:sp>
    </p:spTree>
    <p:extLst>
      <p:ext uri="{BB962C8B-B14F-4D97-AF65-F5344CB8AC3E}">
        <p14:creationId xmlns:p14="http://schemas.microsoft.com/office/powerpoint/2010/main" val="58396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dirty="0" smtClean="0">
                <a:solidFill>
                  <a:prstClr val="white">
                    <a:lumMod val="50000"/>
                  </a:prstClr>
                </a:solidFill>
                <a:latin typeface="Trebuchet MS" pitchFamily="34" charset="0"/>
              </a:rPr>
              <a:t>Distinguida pela </a:t>
            </a:r>
            <a:r>
              <a:rPr lang="pt-PT" sz="1200" b="0" dirty="0" err="1" smtClean="0">
                <a:solidFill>
                  <a:prstClr val="white">
                    <a:lumMod val="50000"/>
                  </a:prstClr>
                </a:solidFill>
                <a:latin typeface="Trebuchet MS" pitchFamily="34" charset="0"/>
              </a:rPr>
              <a:t>Gartner</a:t>
            </a:r>
            <a:r>
              <a:rPr lang="pt-PT" sz="1200" b="0" dirty="0" smtClean="0">
                <a:solidFill>
                  <a:prstClr val="white">
                    <a:lumMod val="50000"/>
                  </a:prstClr>
                </a:solidFill>
                <a:latin typeface="Trebuchet MS" pitchFamily="34" charset="0"/>
              </a:rPr>
              <a:t> como uma das empresas de maior potencial na área de aplicações para «Smart Cities».</a:t>
            </a:r>
          </a:p>
          <a:p>
            <a:endParaRPr lang="pt-PT" sz="1200" b="0" dirty="0" smtClean="0">
              <a:solidFill>
                <a:prstClr val="white">
                  <a:lumMod val="50000"/>
                </a:prstClr>
              </a:solidFill>
              <a:latin typeface="Trebuchet MS" pitchFamily="34" charset="0"/>
            </a:endParaRPr>
          </a:p>
          <a:p>
            <a:r>
              <a:rPr lang="pt-PT" sz="1200" b="0" dirty="0" smtClean="0">
                <a:solidFill>
                  <a:prstClr val="white">
                    <a:lumMod val="50000"/>
                  </a:prstClr>
                </a:solidFill>
                <a:latin typeface="Trebuchet MS" pitchFamily="34" charset="0"/>
              </a:rPr>
              <a:t>A </a:t>
            </a:r>
            <a:r>
              <a:rPr lang="pt-PT" sz="1200" b="0" dirty="0" err="1" smtClean="0">
                <a:solidFill>
                  <a:prstClr val="white">
                    <a:lumMod val="50000"/>
                  </a:prstClr>
                </a:solidFill>
                <a:latin typeface="Trebuchet MS" pitchFamily="34" charset="0"/>
              </a:rPr>
              <a:t>Gartner</a:t>
            </a:r>
            <a:r>
              <a:rPr lang="pt-PT" sz="1200" b="0" dirty="0" smtClean="0">
                <a:solidFill>
                  <a:prstClr val="white">
                    <a:lumMod val="50000"/>
                  </a:prstClr>
                </a:solidFill>
                <a:latin typeface="Trebuchet MS" pitchFamily="34" charset="0"/>
              </a:rPr>
              <a:t> é, desde há vários anos, considerada a maior consultora de IT  distinguindo empresas que se destacam em diferentes áreas tecnológicas. </a:t>
            </a:r>
            <a:endParaRPr lang="pt-PT" sz="1200" b="0" dirty="0">
              <a:solidFill>
                <a:prstClr val="white">
                  <a:lumMod val="50000"/>
                </a:prstClr>
              </a:solidFill>
              <a:latin typeface="Trebuchet MS" pitchFamily="34" charset="0"/>
            </a:endParaRPr>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6</a:t>
            </a:fld>
            <a:endParaRPr lang="pt-PT"/>
          </a:p>
        </p:txBody>
      </p:sp>
    </p:spTree>
    <p:extLst>
      <p:ext uri="{BB962C8B-B14F-4D97-AF65-F5344CB8AC3E}">
        <p14:creationId xmlns:p14="http://schemas.microsoft.com/office/powerpoint/2010/main" val="342989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b="0" dirty="0" smtClean="0">
                <a:solidFill>
                  <a:schemeClr val="bg1">
                    <a:lumMod val="50000"/>
                  </a:schemeClr>
                </a:solidFill>
                <a:latin typeface="Trebuchet MS" pitchFamily="34" charset="0"/>
              </a:rPr>
              <a:t>2012 é marcado pela entrada da ISA em bolsa. Um percurso de sucesso e pioneirismo consolidado pelo crescimento levam a ISA a olhar para o futuro com ambições reforçadas.</a:t>
            </a:r>
          </a:p>
          <a:p>
            <a:endParaRPr lang="pt-PT"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7</a:t>
            </a:fld>
            <a:endParaRPr lang="pt-PT"/>
          </a:p>
        </p:txBody>
      </p:sp>
    </p:spTree>
    <p:extLst>
      <p:ext uri="{BB962C8B-B14F-4D97-AF65-F5344CB8AC3E}">
        <p14:creationId xmlns:p14="http://schemas.microsoft.com/office/powerpoint/2010/main" val="95970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buNone/>
            </a:pPr>
            <a:r>
              <a:rPr lang="pt-PT" sz="1200" b="0" dirty="0" smtClean="0">
                <a:solidFill>
                  <a:prstClr val="white">
                    <a:lumMod val="50000"/>
                  </a:prstClr>
                </a:solidFill>
                <a:latin typeface="Trebuchet MS" pitchFamily="34" charset="0"/>
              </a:rPr>
              <a:t>A ISA possui ainda uma longa tradição no apoio a projectos de empreendedorismo tecnológico que se tornaram empresas, como é o caso  da </a:t>
            </a:r>
            <a:r>
              <a:rPr lang="pt-PT" sz="1200" b="0" dirty="0" err="1" smtClean="0">
                <a:solidFill>
                  <a:prstClr val="white">
                    <a:lumMod val="50000"/>
                  </a:prstClr>
                </a:solidFill>
                <a:latin typeface="Trebuchet MS" pitchFamily="34" charset="0"/>
              </a:rPr>
              <a:t>BlueWorks</a:t>
            </a:r>
            <a:r>
              <a:rPr lang="pt-PT" sz="1200" b="0" dirty="0" smtClean="0">
                <a:solidFill>
                  <a:prstClr val="white">
                    <a:lumMod val="50000"/>
                  </a:prstClr>
                </a:solidFill>
                <a:latin typeface="Trebuchet MS" pitchFamily="34" charset="0"/>
              </a:rPr>
              <a:t>, </a:t>
            </a:r>
            <a:r>
              <a:rPr lang="pt-PT" sz="1200" b="0" dirty="0" err="1" smtClean="0">
                <a:solidFill>
                  <a:prstClr val="white">
                    <a:lumMod val="50000"/>
                  </a:prstClr>
                </a:solidFill>
                <a:latin typeface="Trebuchet MS" pitchFamily="34" charset="0"/>
              </a:rPr>
              <a:t>Quantific</a:t>
            </a:r>
            <a:r>
              <a:rPr lang="pt-PT" sz="1200" b="0" dirty="0" smtClean="0">
                <a:solidFill>
                  <a:prstClr val="white">
                    <a:lumMod val="50000"/>
                  </a:prstClr>
                </a:solidFill>
                <a:latin typeface="Trebuchet MS" pitchFamily="34" charset="0"/>
              </a:rPr>
              <a:t>, </a:t>
            </a:r>
            <a:r>
              <a:rPr lang="pt-PT" sz="1200" b="0" dirty="0" err="1" smtClean="0">
                <a:solidFill>
                  <a:prstClr val="white">
                    <a:lumMod val="50000"/>
                  </a:prstClr>
                </a:solidFill>
                <a:latin typeface="Trebuchet MS" pitchFamily="34" charset="0"/>
              </a:rPr>
              <a:t>Intellicare</a:t>
            </a:r>
            <a:r>
              <a:rPr lang="pt-PT" sz="1200" b="0" dirty="0" smtClean="0">
                <a:solidFill>
                  <a:prstClr val="white">
                    <a:lumMod val="50000"/>
                  </a:prstClr>
                </a:solidFill>
                <a:latin typeface="Trebuchet MS" pitchFamily="34" charset="0"/>
              </a:rPr>
              <a:t>, </a:t>
            </a:r>
            <a:r>
              <a:rPr lang="pt-PT" sz="1200" b="0" dirty="0" err="1" smtClean="0">
                <a:solidFill>
                  <a:prstClr val="white">
                    <a:lumMod val="50000"/>
                  </a:prstClr>
                </a:solidFill>
                <a:latin typeface="Trebuchet MS" pitchFamily="34" charset="0"/>
              </a:rPr>
              <a:t>InovRetail</a:t>
            </a:r>
            <a:r>
              <a:rPr lang="pt-PT" sz="1200" b="0" dirty="0" smtClean="0">
                <a:solidFill>
                  <a:prstClr val="white">
                    <a:lumMod val="50000"/>
                  </a:prstClr>
                </a:solidFill>
                <a:latin typeface="Trebuchet MS" pitchFamily="34" charset="0"/>
              </a:rPr>
              <a:t>, Tech4Home, </a:t>
            </a:r>
            <a:r>
              <a:rPr lang="pt-PT" sz="1200" b="0" dirty="0" err="1" smtClean="0">
                <a:solidFill>
                  <a:prstClr val="white">
                    <a:lumMod val="50000"/>
                  </a:prstClr>
                </a:solidFill>
                <a:latin typeface="Trebuchet MS" pitchFamily="34" charset="0"/>
              </a:rPr>
              <a:t>Metablue</a:t>
            </a:r>
            <a:r>
              <a:rPr lang="pt-PT" sz="1200" b="0" dirty="0" smtClean="0">
                <a:solidFill>
                  <a:prstClr val="white">
                    <a:lumMod val="50000"/>
                  </a:prstClr>
                </a:solidFill>
                <a:latin typeface="Trebuchet MS" pitchFamily="34" charset="0"/>
              </a:rPr>
              <a:t>, </a:t>
            </a:r>
            <a:r>
              <a:rPr lang="pt-PT" sz="1200" b="0" dirty="0" err="1" smtClean="0">
                <a:solidFill>
                  <a:prstClr val="white">
                    <a:lumMod val="50000"/>
                  </a:prstClr>
                </a:solidFill>
                <a:latin typeface="Trebuchet MS" pitchFamily="34" charset="0"/>
              </a:rPr>
              <a:t>inCharge</a:t>
            </a:r>
            <a:r>
              <a:rPr lang="pt-PT" sz="1200" b="0" dirty="0" smtClean="0">
                <a:solidFill>
                  <a:prstClr val="white">
                    <a:lumMod val="50000"/>
                  </a:prstClr>
                </a:solidFill>
                <a:latin typeface="Trebuchet MS" pitchFamily="34" charset="0"/>
              </a:rPr>
              <a:t>, </a:t>
            </a:r>
            <a:r>
              <a:rPr lang="pt-PT" sz="1200" b="0" dirty="0" err="1" smtClean="0">
                <a:solidFill>
                  <a:prstClr val="white">
                    <a:lumMod val="50000"/>
                  </a:prstClr>
                </a:solidFill>
                <a:latin typeface="Trebuchet MS" pitchFamily="34" charset="0"/>
              </a:rPr>
              <a:t>TakePortugal</a:t>
            </a:r>
            <a:r>
              <a:rPr lang="pt-PT" sz="1200" b="0" dirty="0" smtClean="0">
                <a:solidFill>
                  <a:prstClr val="white">
                    <a:lumMod val="50000"/>
                  </a:prstClr>
                </a:solidFill>
                <a:latin typeface="Trebuchet MS" pitchFamily="34" charset="0"/>
              </a:rPr>
              <a:t> entre outros.</a:t>
            </a:r>
          </a:p>
          <a:p>
            <a:pPr>
              <a:buNone/>
            </a:pPr>
            <a:r>
              <a:rPr lang="pt-PT" sz="1200" b="0" dirty="0" smtClean="0">
                <a:solidFill>
                  <a:prstClr val="white">
                    <a:lumMod val="50000"/>
                  </a:prstClr>
                </a:solidFill>
                <a:latin typeface="Trebuchet MS" pitchFamily="34" charset="0"/>
              </a:rPr>
              <a:t>Hoje em dia a ISA participa também em diversas Redes Europeias de Investigação, Desenvolvimento e Inovação tecnológica nas quais desenvolve actividades com outros participantes de grande  potencial como empresas, Escolas de Engenharia, Instituições Governamentais e Públicas, um grande número de </a:t>
            </a:r>
            <a:r>
              <a:rPr lang="pt-PT" sz="1200" b="0" dirty="0" err="1" smtClean="0">
                <a:solidFill>
                  <a:prstClr val="white">
                    <a:lumMod val="50000"/>
                  </a:prstClr>
                </a:solidFill>
                <a:latin typeface="Trebuchet MS" pitchFamily="34" charset="0"/>
              </a:rPr>
              <a:t>Utilities</a:t>
            </a:r>
            <a:r>
              <a:rPr lang="pt-PT" sz="1200" b="0" dirty="0" smtClean="0">
                <a:solidFill>
                  <a:prstClr val="white">
                    <a:lumMod val="50000"/>
                  </a:prstClr>
                </a:solidFill>
                <a:latin typeface="Trebuchet MS" pitchFamily="34" charset="0"/>
              </a:rPr>
              <a:t> e Comunidades de Utilizadores. </a:t>
            </a:r>
          </a:p>
          <a:p>
            <a:endParaRPr lang="pt-PT" b="0"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14</a:t>
            </a:fld>
            <a:endParaRPr lang="pt-PT"/>
          </a:p>
        </p:txBody>
      </p:sp>
    </p:spTree>
    <p:extLst>
      <p:ext uri="{BB962C8B-B14F-4D97-AF65-F5344CB8AC3E}">
        <p14:creationId xmlns:p14="http://schemas.microsoft.com/office/powerpoint/2010/main" val="85769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solidFill>
                  <a:schemeClr val="bg1">
                    <a:lumMod val="50000"/>
                  </a:schemeClr>
                </a:solidFill>
                <a:latin typeface="Trebuchet MS" pitchFamily="34" charset="0"/>
              </a:rPr>
              <a:t>A investigação e desenvolvimento é, desde sempre, uma aposta da ISA e a base da inovação tecnológica dos seus produtos.</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solidFill>
                  <a:schemeClr val="bg1">
                    <a:lumMod val="50000"/>
                  </a:schemeClr>
                </a:solidFill>
                <a:latin typeface="Trebuchet MS" pitchFamily="34" charset="0"/>
              </a:rPr>
              <a:t>Os </a:t>
            </a:r>
            <a:r>
              <a:rPr lang="pt-PT" sz="1200" dirty="0" err="1" smtClean="0">
                <a:solidFill>
                  <a:schemeClr val="bg1">
                    <a:lumMod val="50000"/>
                  </a:schemeClr>
                </a:solidFill>
                <a:latin typeface="Trebuchet MS" pitchFamily="34" charset="0"/>
              </a:rPr>
              <a:t>projetos</a:t>
            </a:r>
            <a:r>
              <a:rPr lang="pt-PT" sz="1200" dirty="0" smtClean="0">
                <a:solidFill>
                  <a:schemeClr val="bg1">
                    <a:lumMod val="50000"/>
                  </a:schemeClr>
                </a:solidFill>
                <a:latin typeface="Trebuchet MS" pitchFamily="34" charset="0"/>
              </a:rPr>
              <a:t> desenvolvidos em conjunto com universidades portuguesas e europeias têm potenciado uma filosofia de inovação aberta e vanguarda tecnológica, colocando a ISA entre as maiores referências nas áreas de telemetria e gestão remota. Assim a ISA para apoiar as suas actividades de inovação</a:t>
            </a:r>
            <a:r>
              <a:rPr lang="pt-PT" sz="1200" baseline="0" dirty="0" smtClean="0">
                <a:solidFill>
                  <a:schemeClr val="bg1">
                    <a:lumMod val="50000"/>
                  </a:schemeClr>
                </a:solidFill>
                <a:latin typeface="Trebuchet MS" pitchFamily="34" charset="0"/>
              </a:rPr>
              <a:t> criou a ISA </a:t>
            </a:r>
            <a:r>
              <a:rPr lang="pt-PT" sz="1200" baseline="0" dirty="0" err="1" smtClean="0">
                <a:solidFill>
                  <a:schemeClr val="bg1">
                    <a:lumMod val="50000"/>
                  </a:schemeClr>
                </a:solidFill>
                <a:latin typeface="Trebuchet MS" pitchFamily="34" charset="0"/>
              </a:rPr>
              <a:t>Academy</a:t>
            </a:r>
            <a:r>
              <a:rPr lang="pt-PT" sz="1200" baseline="0" dirty="0" smtClean="0">
                <a:solidFill>
                  <a:schemeClr val="bg1">
                    <a:lumMod val="50000"/>
                  </a:schemeClr>
                </a:solidFill>
                <a:latin typeface="Trebuchet MS" pitchFamily="34" charset="0"/>
              </a:rPr>
              <a:t>, plataforma que terá como objectivo:</a:t>
            </a:r>
            <a:endParaRPr lang="pt-PT" sz="1200" dirty="0" smtClean="0">
              <a:solidFill>
                <a:schemeClr val="bg1">
                  <a:lumMod val="50000"/>
                </a:schemeClr>
              </a:solidFill>
              <a:latin typeface="Trebuchet MS" pitchFamily="34" charset="0"/>
            </a:endParaRPr>
          </a:p>
          <a:p>
            <a:endParaRPr lang="pt-PT" sz="1200" dirty="0" smtClean="0">
              <a:latin typeface="Arial"/>
              <a:cs typeface="Arial"/>
            </a:endParaRPr>
          </a:p>
          <a:p>
            <a:r>
              <a:rPr lang="pt-PT" sz="1200" dirty="0" smtClean="0">
                <a:latin typeface="Arial"/>
                <a:cs typeface="Arial"/>
              </a:rPr>
              <a:t>Alargar a capacidade de investigação e desenvolvimento da ISA com as universidades (alunos individuais ou unidades de investigação) criando, deste modo, pólos de desenvolvimento para problemas e necessidades reais do mercado.</a:t>
            </a:r>
          </a:p>
          <a:p>
            <a:pPr marL="0" indent="0">
              <a:buNone/>
            </a:pPr>
            <a:endParaRPr lang="pt-PT" sz="800" dirty="0" smtClean="0">
              <a:latin typeface="Arial"/>
              <a:cs typeface="Arial"/>
            </a:endParaRPr>
          </a:p>
          <a:p>
            <a:r>
              <a:rPr lang="pt-PT" sz="1200" dirty="0" smtClean="0">
                <a:latin typeface="Arial"/>
                <a:cs typeface="Arial"/>
              </a:rPr>
              <a:t>Criação de entidades empresariais surgidas através do sucesso de </a:t>
            </a:r>
            <a:r>
              <a:rPr lang="pt-PT" sz="1200" dirty="0" err="1" smtClean="0">
                <a:latin typeface="Arial"/>
                <a:cs typeface="Arial"/>
              </a:rPr>
              <a:t>projetos</a:t>
            </a:r>
            <a:r>
              <a:rPr lang="pt-PT" sz="1200" dirty="0" smtClean="0">
                <a:latin typeface="Arial"/>
                <a:cs typeface="Arial"/>
              </a:rPr>
              <a:t> desenvolvidos no âmbito das investigações desenvolvidas.</a:t>
            </a:r>
          </a:p>
          <a:p>
            <a:pPr marL="0" indent="0">
              <a:buNone/>
            </a:pPr>
            <a:endParaRPr lang="pt-PT" sz="800" dirty="0" smtClean="0">
              <a:latin typeface="Arial"/>
              <a:cs typeface="Arial"/>
            </a:endParaRPr>
          </a:p>
          <a:p>
            <a:r>
              <a:rPr lang="pt-PT" sz="1200" dirty="0" smtClean="0">
                <a:latin typeface="Arial"/>
                <a:cs typeface="Arial"/>
              </a:rPr>
              <a:t>Desenvolver em volta da ISA um conjunto de competências técnicas e humanas (quer internas, quer externas por via da participação em empresas e </a:t>
            </a:r>
            <a:r>
              <a:rPr lang="pt-PT" sz="1200" dirty="0" err="1" smtClean="0">
                <a:latin typeface="Arial"/>
                <a:cs typeface="Arial"/>
              </a:rPr>
              <a:t>projetos</a:t>
            </a:r>
            <a:r>
              <a:rPr lang="pt-PT" sz="1200" dirty="0" smtClean="0">
                <a:latin typeface="Arial"/>
                <a:cs typeface="Arial"/>
              </a:rPr>
              <a:t>) que possibilitem agilidade e capacidade de resposta rápida ás solicitações do mercado e aos avanços dos concorrentes.</a:t>
            </a:r>
          </a:p>
          <a:p>
            <a:pPr marL="0" indent="0">
              <a:buNone/>
            </a:pPr>
            <a:endParaRPr lang="pt-PT" sz="800" dirty="0" smtClean="0">
              <a:latin typeface="Arial"/>
              <a:cs typeface="Arial"/>
            </a:endParaRPr>
          </a:p>
          <a:p>
            <a:r>
              <a:rPr lang="pt-PT" sz="1200" dirty="0" smtClean="0">
                <a:latin typeface="Arial"/>
                <a:cs typeface="Arial"/>
              </a:rPr>
              <a:t>Captação e retenção dos melhores profissionais das diversas áreas profissionais que a ISA tem permanente necessidade;</a:t>
            </a:r>
          </a:p>
          <a:p>
            <a:endParaRPr lang="pt-PT" dirty="0" smtClean="0"/>
          </a:p>
          <a:p>
            <a:endParaRPr lang="pt-PT"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15</a:t>
            </a:fld>
            <a:endParaRPr lang="pt-PT"/>
          </a:p>
        </p:txBody>
      </p:sp>
    </p:spTree>
    <p:extLst>
      <p:ext uri="{BB962C8B-B14F-4D97-AF65-F5344CB8AC3E}">
        <p14:creationId xmlns:p14="http://schemas.microsoft.com/office/powerpoint/2010/main" val="4125514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effectLst/>
                <a:latin typeface="+mn-lt"/>
                <a:ea typeface="+mn-ea"/>
                <a:cs typeface="+mn-cs"/>
              </a:rPr>
              <a:t>Os excelentes resultados obtidos pela ISA estão estreitamente relacionados com o fortíssimo investimento em I&amp;D que a empresa sempre efectuou. No âmbito das suas actividades de I&amp;D, a ISA integrou-se num ecossistema europeu de investigação aplicada, tendo estabelecido parcerias de investigação conjunta com algumas das empresas tecnológicas mais destacadas e com alguns dos centros de investigação e universidades de maior renome. No âmbito dessas parcerias, a ISA integrou importantes projectos de investigação ligados à eficiência energética, à telemetria e gestão logística e à monitorização remota de pacientes.</a:t>
            </a:r>
          </a:p>
          <a:p>
            <a:r>
              <a:rPr lang="pt-PT" dirty="0" smtClean="0"/>
              <a:t>A ISA possui neste momento cerca de 40 projectos de inovação a decorrer,</a:t>
            </a:r>
            <a:r>
              <a:rPr lang="pt-PT" baseline="0" dirty="0" smtClean="0"/>
              <a:t> quer em colaboração quer individuais, no âmbito de programas de financiamento nacionais e europeus. Destes programas podemos destacar sobretudo: QREN – Quadro de Referência Estratégico Nacional (Portugal); CIP – ICT – PSP : </a:t>
            </a:r>
            <a:r>
              <a:rPr lang="pt-PT" baseline="0" dirty="0" err="1" smtClean="0"/>
              <a:t>Competitiveness</a:t>
            </a:r>
            <a:r>
              <a:rPr lang="pt-PT" baseline="0" dirty="0" smtClean="0"/>
              <a:t> </a:t>
            </a:r>
            <a:r>
              <a:rPr lang="pt-PT" baseline="0" dirty="0" err="1" smtClean="0"/>
              <a:t>and</a:t>
            </a:r>
            <a:r>
              <a:rPr lang="pt-PT" baseline="0" dirty="0" smtClean="0"/>
              <a:t> </a:t>
            </a:r>
            <a:r>
              <a:rPr lang="pt-PT" baseline="0" dirty="0" err="1" smtClean="0"/>
              <a:t>Innovation</a:t>
            </a:r>
            <a:r>
              <a:rPr lang="pt-PT" baseline="0" dirty="0" smtClean="0"/>
              <a:t> </a:t>
            </a:r>
            <a:r>
              <a:rPr lang="pt-PT" baseline="0" dirty="0" err="1" smtClean="0"/>
              <a:t>framework</a:t>
            </a:r>
            <a:r>
              <a:rPr lang="pt-PT" baseline="0" dirty="0" smtClean="0"/>
              <a:t> </a:t>
            </a:r>
            <a:r>
              <a:rPr lang="pt-PT" baseline="0" dirty="0" err="1" smtClean="0"/>
              <a:t>Programme</a:t>
            </a:r>
            <a:r>
              <a:rPr lang="pt-PT" baseline="0" dirty="0" smtClean="0"/>
              <a:t>- </a:t>
            </a:r>
            <a:r>
              <a:rPr lang="pt-PT" baseline="0" dirty="0" err="1" smtClean="0"/>
              <a:t>Information</a:t>
            </a:r>
            <a:r>
              <a:rPr lang="pt-PT" baseline="0" dirty="0" smtClean="0"/>
              <a:t> </a:t>
            </a:r>
            <a:r>
              <a:rPr lang="pt-PT" baseline="0" dirty="0" err="1" smtClean="0"/>
              <a:t>and</a:t>
            </a:r>
            <a:r>
              <a:rPr lang="pt-PT" baseline="0" dirty="0" smtClean="0"/>
              <a:t> </a:t>
            </a:r>
            <a:r>
              <a:rPr lang="pt-PT" baseline="0" dirty="0" err="1" smtClean="0"/>
              <a:t>Communication</a:t>
            </a:r>
            <a:r>
              <a:rPr lang="pt-PT" baseline="0" dirty="0" smtClean="0"/>
              <a:t> Technologies – </a:t>
            </a:r>
            <a:r>
              <a:rPr lang="pt-PT" baseline="0" dirty="0" err="1" smtClean="0"/>
              <a:t>Support</a:t>
            </a:r>
            <a:r>
              <a:rPr lang="pt-PT" baseline="0" dirty="0" smtClean="0"/>
              <a:t> </a:t>
            </a:r>
            <a:r>
              <a:rPr lang="pt-PT" baseline="0" dirty="0" err="1" smtClean="0"/>
              <a:t>Programme</a:t>
            </a:r>
            <a:r>
              <a:rPr lang="pt-PT" baseline="0" dirty="0" smtClean="0"/>
              <a:t> (Europeu); FP7: Framework </a:t>
            </a:r>
            <a:r>
              <a:rPr lang="pt-PT" baseline="0" dirty="0" err="1" smtClean="0"/>
              <a:t>Program</a:t>
            </a:r>
            <a:r>
              <a:rPr lang="pt-PT" baseline="0" dirty="0" smtClean="0"/>
              <a:t> 7 (Europeu). O investimento realizado nestes projectos ronda os 12 Milhões de € ou seja 32 milhões de reais. </a:t>
            </a:r>
            <a:endParaRPr lang="pt-PT"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16</a:t>
            </a:fld>
            <a:endParaRPr lang="pt-PT"/>
          </a:p>
        </p:txBody>
      </p:sp>
    </p:spTree>
    <p:extLst>
      <p:ext uri="{BB962C8B-B14F-4D97-AF65-F5344CB8AC3E}">
        <p14:creationId xmlns:p14="http://schemas.microsoft.com/office/powerpoint/2010/main" val="2856554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i="0" u="none" strike="noStrike" kern="1200" baseline="0" dirty="0" smtClean="0">
                <a:solidFill>
                  <a:schemeClr val="tx1"/>
                </a:solidFill>
                <a:latin typeface="+mn-lt"/>
                <a:ea typeface="+mn-ea"/>
                <a:cs typeface="+mn-cs"/>
              </a:rPr>
              <a:t>Um dos objectivos estratégicos da ISA é fornecer novos serviços de valor acrescentado, baseados em tecnologias desenvolvidas pela ISA, e desenvolver novos serviços na área da optimização logística que permitam reduzir os custos logísticos associados à distribuição de GPL. Este projecto permitirá à ISA disponibilizar serviços de valor acrescentado aos seus clientes e ao criar uma plataforma Web2.0 com funcionalidades que visam promover a eficiência energética permitirá à ISA estar no pelotão da frente nesta área. Deste projecto resultaram dois novos produtos o Smart </a:t>
            </a:r>
            <a:r>
              <a:rPr lang="pt-PT" sz="1200" b="0" i="0" u="none" strike="noStrike" kern="1200" baseline="0" dirty="0" err="1" smtClean="0">
                <a:solidFill>
                  <a:schemeClr val="tx1"/>
                </a:solidFill>
                <a:latin typeface="+mn-lt"/>
                <a:ea typeface="+mn-ea"/>
                <a:cs typeface="+mn-cs"/>
              </a:rPr>
              <a:t>Logistics</a:t>
            </a:r>
            <a:r>
              <a:rPr lang="pt-PT" sz="1200" b="0" i="0" u="none" strike="noStrike" kern="1200" baseline="0" dirty="0" smtClean="0">
                <a:solidFill>
                  <a:schemeClr val="tx1"/>
                </a:solidFill>
                <a:latin typeface="+mn-lt"/>
                <a:ea typeface="+mn-ea"/>
                <a:cs typeface="+mn-cs"/>
              </a:rPr>
              <a:t> (optimização das rotas de distribuição e visualização de dados relativos aos GPL) e o </a:t>
            </a:r>
            <a:r>
              <a:rPr lang="pt-PT" sz="1200" b="0" i="0" u="none" strike="noStrike" kern="1200" baseline="0" dirty="0" err="1" smtClean="0">
                <a:solidFill>
                  <a:schemeClr val="tx1"/>
                </a:solidFill>
                <a:latin typeface="+mn-lt"/>
                <a:ea typeface="+mn-ea"/>
                <a:cs typeface="+mn-cs"/>
              </a:rPr>
              <a:t>EnerBook</a:t>
            </a:r>
            <a:r>
              <a:rPr lang="pt-PT" sz="1200" b="0" i="0" u="none" strike="noStrike" kern="1200" baseline="0" dirty="0" smtClean="0">
                <a:solidFill>
                  <a:schemeClr val="tx1"/>
                </a:solidFill>
                <a:latin typeface="+mn-lt"/>
                <a:ea typeface="+mn-ea"/>
                <a:cs typeface="+mn-cs"/>
              </a:rPr>
              <a:t> (Plataforma energética de gestão dos consumos energéticos e pegada ecológica)</a:t>
            </a:r>
            <a:endParaRPr lang="pt-PT"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17</a:t>
            </a:fld>
            <a:endParaRPr lang="pt-PT"/>
          </a:p>
        </p:txBody>
      </p:sp>
    </p:spTree>
    <p:extLst>
      <p:ext uri="{BB962C8B-B14F-4D97-AF65-F5344CB8AC3E}">
        <p14:creationId xmlns:p14="http://schemas.microsoft.com/office/powerpoint/2010/main" val="312785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i="0" u="none" strike="noStrike" kern="1200" baseline="0" dirty="0" smtClean="0">
                <a:solidFill>
                  <a:schemeClr val="tx1"/>
                </a:solidFill>
                <a:latin typeface="+mn-lt"/>
                <a:ea typeface="+mn-ea"/>
                <a:cs typeface="+mn-cs"/>
              </a:rPr>
              <a:t>O projecto </a:t>
            </a:r>
            <a:r>
              <a:rPr lang="pt-PT" sz="1200" b="0" i="1" u="none" strike="noStrike" kern="1200" baseline="0" dirty="0" err="1" smtClean="0">
                <a:solidFill>
                  <a:schemeClr val="tx1"/>
                </a:solidFill>
                <a:latin typeface="+mn-lt"/>
                <a:ea typeface="+mn-ea"/>
                <a:cs typeface="+mn-cs"/>
              </a:rPr>
              <a:t>iEnergy</a:t>
            </a:r>
            <a:r>
              <a:rPr lang="pt-PT" sz="1200" b="0" i="1" u="none" strike="noStrike" kern="1200" baseline="0" dirty="0" smtClean="0">
                <a:solidFill>
                  <a:schemeClr val="tx1"/>
                </a:solidFill>
                <a:latin typeface="+mn-lt"/>
                <a:ea typeface="+mn-ea"/>
                <a:cs typeface="+mn-cs"/>
              </a:rPr>
              <a:t> </a:t>
            </a:r>
            <a:r>
              <a:rPr lang="pt-PT" sz="1200" b="0" i="0" u="none" strike="noStrike" kern="1200" baseline="0" dirty="0" smtClean="0">
                <a:solidFill>
                  <a:schemeClr val="tx1"/>
                </a:solidFill>
                <a:latin typeface="+mn-lt"/>
                <a:ea typeface="+mn-ea"/>
                <a:cs typeface="+mn-cs"/>
              </a:rPr>
              <a:t>enquadra-se perfeitamente na estratégia da ISA, que está a apostar cada vez mais na área da eficiência energética, promovendo soluções que permitam uma gestão rigorosa do consumo energético. Os resultados do projecto </a:t>
            </a:r>
            <a:r>
              <a:rPr lang="pt-PT" sz="1200" b="0" i="1" u="none" strike="noStrike" kern="1200" baseline="0" dirty="0" err="1" smtClean="0">
                <a:solidFill>
                  <a:schemeClr val="tx1"/>
                </a:solidFill>
                <a:latin typeface="+mn-lt"/>
                <a:ea typeface="+mn-ea"/>
                <a:cs typeface="+mn-cs"/>
              </a:rPr>
              <a:t>iEnergy</a:t>
            </a:r>
            <a:r>
              <a:rPr lang="pt-PT" sz="1200" b="0" i="1" u="none" strike="noStrike" kern="1200" baseline="0" dirty="0" smtClean="0">
                <a:solidFill>
                  <a:schemeClr val="tx1"/>
                </a:solidFill>
                <a:latin typeface="+mn-lt"/>
                <a:ea typeface="+mn-ea"/>
                <a:cs typeface="+mn-cs"/>
              </a:rPr>
              <a:t> </a:t>
            </a:r>
            <a:r>
              <a:rPr lang="pt-PT" sz="1200" b="0" i="0" u="none" strike="noStrike" kern="1200" baseline="0" dirty="0" smtClean="0">
                <a:solidFill>
                  <a:schemeClr val="tx1"/>
                </a:solidFill>
                <a:latin typeface="+mn-lt"/>
                <a:ea typeface="+mn-ea"/>
                <a:cs typeface="+mn-cs"/>
              </a:rPr>
              <a:t>irão reforçar a oferta da ISA no mercado de soluções para eficiência energética, com uma forte componente de inovação.</a:t>
            </a:r>
            <a:endParaRPr lang="pt-PT"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18</a:t>
            </a:fld>
            <a:endParaRPr lang="pt-PT"/>
          </a:p>
        </p:txBody>
      </p:sp>
    </p:spTree>
    <p:extLst>
      <p:ext uri="{BB962C8B-B14F-4D97-AF65-F5344CB8AC3E}">
        <p14:creationId xmlns:p14="http://schemas.microsoft.com/office/powerpoint/2010/main" val="424991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0" i="0" u="none" strike="noStrike" kern="1200" baseline="0" dirty="0" smtClean="0">
                <a:solidFill>
                  <a:schemeClr val="tx1"/>
                </a:solidFill>
                <a:latin typeface="+mn-lt"/>
                <a:ea typeface="+mn-ea"/>
                <a:cs typeface="+mn-cs"/>
              </a:rPr>
              <a:t>No âmbito do presente projecto, a ISA procura chegar a um importante mercado, o mercado das escolas. As escolas são uma importante fatia dos consumos energéticos em ambiente urbano, pois uma fatia substancial da população passa nas escolas uma parte significativa das suas vidas. Muitas dessas escolas dispõem ainda de equipamentos de iluminação, aquecimento, refrigeração e ventilação antiquados e pouco eficientes. São, por isso, um alvo interessante para uma campanha de aumento da eficiência energética, com ganhos potenciais muito significativos, do ponto de vista da poupança energética.</a:t>
            </a:r>
            <a:endParaRPr lang="pt-PT" dirty="0"/>
          </a:p>
        </p:txBody>
      </p:sp>
      <p:sp>
        <p:nvSpPr>
          <p:cNvPr id="4" name="Marcador de Posição do Número do Diapositivo 3"/>
          <p:cNvSpPr>
            <a:spLocks noGrp="1"/>
          </p:cNvSpPr>
          <p:nvPr>
            <p:ph type="sldNum" sz="quarter" idx="10"/>
          </p:nvPr>
        </p:nvSpPr>
        <p:spPr/>
        <p:txBody>
          <a:bodyPr/>
          <a:lstStyle/>
          <a:p>
            <a:fld id="{F10DC8F8-D967-4C56-9CE6-7CB81986B6CB}" type="slidenum">
              <a:rPr lang="pt-PT" smtClean="0"/>
              <a:t>19</a:t>
            </a:fld>
            <a:endParaRPr lang="pt-PT"/>
          </a:p>
        </p:txBody>
      </p:sp>
    </p:spTree>
    <p:extLst>
      <p:ext uri="{BB962C8B-B14F-4D97-AF65-F5344CB8AC3E}">
        <p14:creationId xmlns:p14="http://schemas.microsoft.com/office/powerpoint/2010/main" val="265758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20699" y="3232168"/>
            <a:ext cx="5778501" cy="704844"/>
          </a:xfrm>
          <a:prstGeom prst="rect">
            <a:avLst/>
          </a:prstGeom>
        </p:spPr>
        <p:txBody>
          <a:bodyPr/>
          <a:lstStyle>
            <a:lvl1pPr>
              <a:defRPr sz="4800" b="0" i="0">
                <a:solidFill>
                  <a:schemeClr val="bg1"/>
                </a:solidFill>
                <a:latin typeface="ClanOT-Medium"/>
                <a:cs typeface="ClanOT-Black"/>
              </a:defRPr>
            </a:lvl1pPr>
          </a:lstStyle>
          <a:p>
            <a:r>
              <a:rPr lang="pt-PT" dirty="0" err="1" smtClean="0"/>
              <a:t>Tera</a:t>
            </a:r>
            <a:r>
              <a:rPr lang="pt-PT" dirty="0" smtClean="0"/>
              <a:t> </a:t>
            </a:r>
            <a:r>
              <a:rPr lang="pt-PT" dirty="0" err="1" smtClean="0"/>
              <a:t>Title</a:t>
            </a:r>
            <a:endParaRPr lang="en-US" dirty="0"/>
          </a:p>
        </p:txBody>
      </p:sp>
      <p:sp>
        <p:nvSpPr>
          <p:cNvPr id="6" name="Title 1"/>
          <p:cNvSpPr txBox="1">
            <a:spLocks/>
          </p:cNvSpPr>
          <p:nvPr userDrawn="1"/>
        </p:nvSpPr>
        <p:spPr>
          <a:xfrm>
            <a:off x="520699" y="4737100"/>
            <a:ext cx="5778501" cy="590544"/>
          </a:xfrm>
          <a:prstGeom prst="rect">
            <a:avLst/>
          </a:prstGeom>
        </p:spPr>
        <p:txBody>
          <a:bodyPr/>
          <a:lstStyle>
            <a:lvl1pPr algn="l" defTabSz="457200" rtl="0" eaLnBrk="1" latinLnBrk="0" hangingPunct="1">
              <a:spcBef>
                <a:spcPct val="0"/>
              </a:spcBef>
              <a:buNone/>
              <a:defRPr sz="4800" kern="1200">
                <a:solidFill>
                  <a:schemeClr val="bg1"/>
                </a:solidFill>
                <a:latin typeface="ClanOT-Black"/>
                <a:ea typeface="+mj-ea"/>
                <a:cs typeface="ClanOT-Black"/>
              </a:defRPr>
            </a:lvl1pPr>
          </a:lstStyle>
          <a:p>
            <a:r>
              <a:rPr lang="pt-PT" sz="2800" dirty="0" smtClean="0">
                <a:latin typeface="ClanOT-News"/>
                <a:cs typeface="ClanOT-News"/>
              </a:rPr>
              <a:t>Mega </a:t>
            </a:r>
            <a:r>
              <a:rPr lang="pt-PT" sz="2800" dirty="0" err="1" smtClean="0">
                <a:latin typeface="ClanOT-News"/>
                <a:cs typeface="ClanOT-News"/>
              </a:rPr>
              <a:t>Big</a:t>
            </a:r>
            <a:r>
              <a:rPr lang="pt-PT" sz="2800" dirty="0" smtClean="0">
                <a:latin typeface="ClanOT-News"/>
                <a:cs typeface="ClanOT-News"/>
              </a:rPr>
              <a:t> </a:t>
            </a:r>
            <a:r>
              <a:rPr lang="pt-PT" sz="2800" dirty="0" err="1" smtClean="0">
                <a:latin typeface="ClanOT-News"/>
                <a:cs typeface="ClanOT-News"/>
              </a:rPr>
              <a:t>Sub-title</a:t>
            </a:r>
            <a:endParaRPr lang="en-US" sz="2800" dirty="0">
              <a:latin typeface="ClanOT-News"/>
              <a:cs typeface="ClanOT-News"/>
            </a:endParaRPr>
          </a:p>
        </p:txBody>
      </p:sp>
    </p:spTree>
    <p:extLst>
      <p:ext uri="{BB962C8B-B14F-4D97-AF65-F5344CB8AC3E}">
        <p14:creationId xmlns:p14="http://schemas.microsoft.com/office/powerpoint/2010/main" val="388375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78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33400" y="301625"/>
            <a:ext cx="5613400" cy="1628775"/>
          </a:xfrm>
          <a:prstGeom prst="rect">
            <a:avLst/>
          </a:prstGeom>
        </p:spPr>
        <p:txBody>
          <a:bodyPr/>
          <a:lstStyle>
            <a:lvl1pPr algn="l">
              <a:defRPr sz="3600" baseline="0">
                <a:solidFill>
                  <a:schemeClr val="bg1"/>
                </a:solidFill>
                <a:latin typeface="ClanOT-Bold"/>
                <a:cs typeface="ClanOT-Bold"/>
              </a:defRPr>
            </a:lvl1pPr>
          </a:lstStyle>
          <a:p>
            <a:r>
              <a:rPr lang="pt-PT" dirty="0" err="1" smtClean="0"/>
              <a:t>Click</a:t>
            </a:r>
            <a:r>
              <a:rPr lang="pt-PT" dirty="0" smtClean="0"/>
              <a:t> to </a:t>
            </a:r>
            <a:r>
              <a:rPr lang="pt-PT" dirty="0" err="1" smtClean="0"/>
              <a:t>edit</a:t>
            </a:r>
            <a:r>
              <a:rPr lang="pt-PT" dirty="0" smtClean="0"/>
              <a:t> a </a:t>
            </a:r>
            <a:r>
              <a:rPr lang="pt-PT" dirty="0" err="1" smtClean="0"/>
              <a:t>title</a:t>
            </a:r>
            <a:r>
              <a:rPr lang="pt-PT" dirty="0" smtClean="0"/>
              <a:t/>
            </a:r>
            <a:br>
              <a:rPr lang="pt-PT" dirty="0" smtClean="0"/>
            </a:br>
            <a:r>
              <a:rPr lang="pt-PT" dirty="0" err="1" smtClean="0"/>
              <a:t>Big</a:t>
            </a:r>
            <a:r>
              <a:rPr lang="pt-PT" dirty="0" smtClean="0"/>
              <a:t> </a:t>
            </a:r>
            <a:r>
              <a:rPr lang="pt-PT" dirty="0" err="1" smtClean="0"/>
              <a:t>Sub-title</a:t>
            </a:r>
            <a:endParaRPr lang="en-US" dirty="0"/>
          </a:p>
        </p:txBody>
      </p:sp>
    </p:spTree>
    <p:extLst>
      <p:ext uri="{BB962C8B-B14F-4D97-AF65-F5344CB8AC3E}">
        <p14:creationId xmlns:p14="http://schemas.microsoft.com/office/powerpoint/2010/main" val="1584781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78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599" y="3108328"/>
            <a:ext cx="4572001" cy="1476372"/>
          </a:xfrm>
          <a:prstGeom prst="rect">
            <a:avLst/>
          </a:prstGeom>
        </p:spPr>
        <p:txBody>
          <a:bodyPr/>
          <a:lstStyle>
            <a:lvl1pPr>
              <a:defRPr baseline="0">
                <a:solidFill>
                  <a:srgbClr val="FF0000"/>
                </a:solidFill>
                <a:latin typeface="ClanOT-Medium"/>
                <a:cs typeface="ClanOT-Medium"/>
              </a:defRPr>
            </a:lvl1pPr>
          </a:lstStyle>
          <a:p>
            <a:r>
              <a:rPr lang="pt-PT" dirty="0" err="1" smtClean="0"/>
              <a:t>Insert</a:t>
            </a:r>
            <a:r>
              <a:rPr lang="pt-PT" dirty="0" smtClean="0"/>
              <a:t> </a:t>
            </a:r>
            <a:r>
              <a:rPr lang="pt-PT" dirty="0" err="1" smtClean="0"/>
              <a:t>Title</a:t>
            </a:r>
            <a:endParaRPr lang="en-US" dirty="0"/>
          </a:p>
        </p:txBody>
      </p:sp>
    </p:spTree>
    <p:extLst>
      <p:ext uri="{BB962C8B-B14F-4D97-AF65-F5344CB8AC3E}">
        <p14:creationId xmlns:p14="http://schemas.microsoft.com/office/powerpoint/2010/main" val="326159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40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64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ntitle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3745664"/>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457200" rtl="0" eaLnBrk="1" latinLnBrk="0" hangingPunct="1">
        <a:spcBef>
          <a:spcPct val="0"/>
        </a:spcBef>
        <a:buNone/>
        <a:defRPr sz="3600" kern="1200">
          <a:solidFill>
            <a:schemeClr val="accent5">
              <a:lumMod val="75000"/>
            </a:schemeClr>
          </a:solidFill>
          <a:latin typeface="ClanOT-Medium"/>
          <a:ea typeface="+mj-ea"/>
          <a:cs typeface="ClanOT-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lanOT-News"/>
          <a:ea typeface="+mn-ea"/>
          <a:cs typeface="ClanOT-News"/>
        </a:defRPr>
      </a:lvl1pPr>
      <a:lvl2pPr marL="742950" indent="-285750" algn="l" defTabSz="457200" rtl="0" eaLnBrk="1" latinLnBrk="0" hangingPunct="1">
        <a:spcBef>
          <a:spcPct val="20000"/>
        </a:spcBef>
        <a:buFont typeface="Arial"/>
        <a:buChar char="–"/>
        <a:defRPr sz="2800" kern="1200">
          <a:solidFill>
            <a:schemeClr val="accent5">
              <a:lumMod val="75000"/>
            </a:schemeClr>
          </a:solidFill>
          <a:latin typeface="ClanOT-News"/>
          <a:ea typeface="+mn-ea"/>
          <a:cs typeface="ClanOT-News"/>
        </a:defRPr>
      </a:lvl2pPr>
      <a:lvl3pPr marL="1143000" indent="-228600" algn="l" defTabSz="457200" rtl="0" eaLnBrk="1" latinLnBrk="0" hangingPunct="1">
        <a:spcBef>
          <a:spcPct val="20000"/>
        </a:spcBef>
        <a:buFont typeface="Arial"/>
        <a:buChar char="•"/>
        <a:defRPr sz="2400" kern="1200">
          <a:solidFill>
            <a:schemeClr val="tx1"/>
          </a:solidFill>
          <a:latin typeface="ClanOT-News"/>
          <a:ea typeface="+mn-ea"/>
          <a:cs typeface="ClanOT-News"/>
        </a:defRPr>
      </a:lvl3pPr>
      <a:lvl4pPr marL="1600200" indent="-228600" algn="l" defTabSz="457200" rtl="0" eaLnBrk="1" latinLnBrk="0" hangingPunct="1">
        <a:spcBef>
          <a:spcPct val="20000"/>
        </a:spcBef>
        <a:buFont typeface="Arial"/>
        <a:buChar char="–"/>
        <a:defRPr sz="2000" kern="1200">
          <a:solidFill>
            <a:schemeClr val="tx1"/>
          </a:solidFill>
          <a:latin typeface="ClanOT-News"/>
          <a:ea typeface="+mn-ea"/>
          <a:cs typeface="ClanOT-News"/>
        </a:defRPr>
      </a:lvl4pPr>
      <a:lvl5pPr marL="2057400" indent="-228600" algn="l" defTabSz="457200" rtl="0" eaLnBrk="1" latinLnBrk="0" hangingPunct="1">
        <a:spcBef>
          <a:spcPct val="20000"/>
        </a:spcBef>
        <a:buFont typeface="Arial"/>
        <a:buChar char="»"/>
        <a:defRPr sz="2000" kern="1200">
          <a:solidFill>
            <a:schemeClr val="tx1"/>
          </a:solidFill>
          <a:latin typeface="ClanOT-News"/>
          <a:ea typeface="+mn-ea"/>
          <a:cs typeface="ClanOT-New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ntitle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1614658"/>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457200" rtl="0" eaLnBrk="1" latinLnBrk="0" hangingPunct="1">
        <a:spcBef>
          <a:spcPct val="0"/>
        </a:spcBef>
        <a:buNone/>
        <a:defRPr sz="3600" kern="1200">
          <a:solidFill>
            <a:schemeClr val="accent5">
              <a:lumMod val="75000"/>
            </a:schemeClr>
          </a:solidFill>
          <a:latin typeface="ClanOT-Medium"/>
          <a:ea typeface="+mj-ea"/>
          <a:cs typeface="ClanOT-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lanOT-News"/>
          <a:ea typeface="+mn-ea"/>
          <a:cs typeface="ClanOT-News"/>
        </a:defRPr>
      </a:lvl1pPr>
      <a:lvl2pPr marL="742950" indent="-285750" algn="l" defTabSz="457200" rtl="0" eaLnBrk="1" latinLnBrk="0" hangingPunct="1">
        <a:spcBef>
          <a:spcPct val="20000"/>
        </a:spcBef>
        <a:buFont typeface="Arial"/>
        <a:buChar char="–"/>
        <a:defRPr sz="2800" kern="1200">
          <a:solidFill>
            <a:schemeClr val="accent5">
              <a:lumMod val="75000"/>
            </a:schemeClr>
          </a:solidFill>
          <a:latin typeface="ClanOT-News"/>
          <a:ea typeface="+mn-ea"/>
          <a:cs typeface="ClanOT-News"/>
        </a:defRPr>
      </a:lvl2pPr>
      <a:lvl3pPr marL="1143000" indent="-228600" algn="l" defTabSz="457200" rtl="0" eaLnBrk="1" latinLnBrk="0" hangingPunct="1">
        <a:spcBef>
          <a:spcPct val="20000"/>
        </a:spcBef>
        <a:buFont typeface="Arial"/>
        <a:buChar char="•"/>
        <a:defRPr sz="2400" kern="1200">
          <a:solidFill>
            <a:schemeClr val="tx1"/>
          </a:solidFill>
          <a:latin typeface="ClanOT-News"/>
          <a:ea typeface="+mn-ea"/>
          <a:cs typeface="ClanOT-News"/>
        </a:defRPr>
      </a:lvl3pPr>
      <a:lvl4pPr marL="1600200" indent="-228600" algn="l" defTabSz="457200" rtl="0" eaLnBrk="1" latinLnBrk="0" hangingPunct="1">
        <a:spcBef>
          <a:spcPct val="20000"/>
        </a:spcBef>
        <a:buFont typeface="Arial"/>
        <a:buChar char="–"/>
        <a:defRPr sz="2000" kern="1200">
          <a:solidFill>
            <a:schemeClr val="tx1"/>
          </a:solidFill>
          <a:latin typeface="ClanOT-News"/>
          <a:ea typeface="+mn-ea"/>
          <a:cs typeface="ClanOT-News"/>
        </a:defRPr>
      </a:lvl4pPr>
      <a:lvl5pPr marL="2057400" indent="-228600" algn="l" defTabSz="457200" rtl="0" eaLnBrk="1" latinLnBrk="0" hangingPunct="1">
        <a:spcBef>
          <a:spcPct val="20000"/>
        </a:spcBef>
        <a:buFont typeface="Arial"/>
        <a:buChar char="»"/>
        <a:defRPr sz="2000" kern="1200">
          <a:solidFill>
            <a:schemeClr val="tx1"/>
          </a:solidFill>
          <a:latin typeface="ClanOT-News"/>
          <a:ea typeface="+mn-ea"/>
          <a:cs typeface="ClanOT-New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ntitled.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8852039"/>
      </p:ext>
    </p:extLst>
  </p:cSld>
  <p:clrMap bg1="lt1" tx1="dk1" bg2="lt2" tx2="dk2" accent1="accent1" accent2="accent2" accent3="accent3" accent4="accent4" accent5="accent5" accent6="accent6" hlink="hlink" folHlink="folHlink"/>
  <p:sldLayoutIdLst>
    <p:sldLayoutId id="2147483681" r:id="rId1"/>
    <p:sldLayoutId id="214748368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ntitled.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8946391"/>
      </p:ext>
    </p:extLst>
  </p:cSld>
  <p:clrMap bg1="lt1" tx1="dk1" bg2="lt2" tx2="dk2" accent1="accent1" accent2="accent2" accent3="accent3" accent4="accent4" accent5="accent5" accent6="accent6" hlink="hlink" folHlink="folHlink"/>
  <p:sldLayoutIdLst>
    <p:sldLayoutId id="2147483664" r:id="rId1"/>
    <p:sldLayoutId id="2147483671" r:id="rId2"/>
  </p:sldLayoutIdLst>
  <p:txStyles>
    <p:titleStyle>
      <a:lvl1pPr algn="l" defTabSz="457200" rtl="0" eaLnBrk="1" latinLnBrk="0" hangingPunct="1">
        <a:spcBef>
          <a:spcPct val="0"/>
        </a:spcBef>
        <a:buNone/>
        <a:defRPr sz="3600" kern="1200">
          <a:solidFill>
            <a:schemeClr val="accent5">
              <a:lumMod val="75000"/>
            </a:schemeClr>
          </a:solidFill>
          <a:latin typeface="ClanOT-Medium"/>
          <a:ea typeface="+mj-ea"/>
          <a:cs typeface="ClanOT-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lanOT-News"/>
          <a:ea typeface="+mn-ea"/>
          <a:cs typeface="ClanOT-News"/>
        </a:defRPr>
      </a:lvl1pPr>
      <a:lvl2pPr marL="742950" indent="-285750" algn="l" defTabSz="457200" rtl="0" eaLnBrk="1" latinLnBrk="0" hangingPunct="1">
        <a:spcBef>
          <a:spcPct val="20000"/>
        </a:spcBef>
        <a:buFont typeface="Arial"/>
        <a:buChar char="–"/>
        <a:defRPr sz="2800" kern="1200">
          <a:solidFill>
            <a:schemeClr val="accent5">
              <a:lumMod val="75000"/>
            </a:schemeClr>
          </a:solidFill>
          <a:latin typeface="ClanOT-News"/>
          <a:ea typeface="+mn-ea"/>
          <a:cs typeface="ClanOT-News"/>
        </a:defRPr>
      </a:lvl2pPr>
      <a:lvl3pPr marL="1143000" indent="-228600" algn="l" defTabSz="457200" rtl="0" eaLnBrk="1" latinLnBrk="0" hangingPunct="1">
        <a:spcBef>
          <a:spcPct val="20000"/>
        </a:spcBef>
        <a:buFont typeface="Arial"/>
        <a:buChar char="•"/>
        <a:defRPr sz="2400" kern="1200">
          <a:solidFill>
            <a:schemeClr val="tx1"/>
          </a:solidFill>
          <a:latin typeface="ClanOT-News"/>
          <a:ea typeface="+mn-ea"/>
          <a:cs typeface="ClanOT-News"/>
        </a:defRPr>
      </a:lvl3pPr>
      <a:lvl4pPr marL="1600200" indent="-228600" algn="l" defTabSz="457200" rtl="0" eaLnBrk="1" latinLnBrk="0" hangingPunct="1">
        <a:spcBef>
          <a:spcPct val="20000"/>
        </a:spcBef>
        <a:buFont typeface="Arial"/>
        <a:buChar char="–"/>
        <a:defRPr sz="2000" kern="1200">
          <a:solidFill>
            <a:schemeClr val="tx1"/>
          </a:solidFill>
          <a:latin typeface="ClanOT-News"/>
          <a:ea typeface="+mn-ea"/>
          <a:cs typeface="ClanOT-News"/>
        </a:defRPr>
      </a:lvl4pPr>
      <a:lvl5pPr marL="2057400" indent="-228600" algn="l" defTabSz="457200" rtl="0" eaLnBrk="1" latinLnBrk="0" hangingPunct="1">
        <a:spcBef>
          <a:spcPct val="20000"/>
        </a:spcBef>
        <a:buFont typeface="Arial"/>
        <a:buChar char="»"/>
        <a:defRPr sz="2000" kern="1200">
          <a:solidFill>
            <a:schemeClr val="tx1"/>
          </a:solidFill>
          <a:latin typeface="ClanOT-News"/>
          <a:ea typeface="+mn-ea"/>
          <a:cs typeface="ClanOT-New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ntitle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7142376"/>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hyperlink" Target="http://images.google.com/imgres?imgurl=http://intervisionsanmiguel.com/wp-content/uploads/2009/12/union_fenosa.jpg&amp;imgrefurl=http://intervisionsanmiguel.com/?cat=1&amp;usg=__IBAkRPNiSW0t_aYVuhBzby6Vzjk=&amp;h=312&amp;w=410&amp;sz=32&amp;hl=en&amp;start=1&amp;um=1&amp;itbs=1&amp;tbnid=BV3HsIcNkI3UbM:&amp;tbnh=95&amp;tbnw=125&amp;prev=/images?q=union+fenosa&amp;hl=en&amp;sa=N&amp;um=1" TargetMode="External"/><Relationship Id="rId3" Type="http://schemas.openxmlformats.org/officeDocument/2006/relationships/image" Target="../media/image13.png"/><Relationship Id="rId21" Type="http://schemas.openxmlformats.org/officeDocument/2006/relationships/image" Target="../media/image71.png"/><Relationship Id="rId7" Type="http://schemas.openxmlformats.org/officeDocument/2006/relationships/image" Target="../media/image57.jpeg"/><Relationship Id="rId12" Type="http://schemas.openxmlformats.org/officeDocument/2006/relationships/image" Target="../media/image62.jpeg"/><Relationship Id="rId17" Type="http://schemas.openxmlformats.org/officeDocument/2006/relationships/image" Target="../media/image67.png"/><Relationship Id="rId25" Type="http://schemas.openxmlformats.org/officeDocument/2006/relationships/image" Target="../media/image75.jpeg"/><Relationship Id="rId2" Type="http://schemas.openxmlformats.org/officeDocument/2006/relationships/image" Target="../media/image12.png"/><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78.jpeg"/><Relationship Id="rId1" Type="http://schemas.openxmlformats.org/officeDocument/2006/relationships/slideLayout" Target="../slideLayouts/slideLayout3.xml"/><Relationship Id="rId6" Type="http://schemas.openxmlformats.org/officeDocument/2006/relationships/image" Target="../media/image56.jpeg"/><Relationship Id="rId11" Type="http://schemas.openxmlformats.org/officeDocument/2006/relationships/image" Target="../media/image61.png"/><Relationship Id="rId24" Type="http://schemas.openxmlformats.org/officeDocument/2006/relationships/image" Target="../media/image74.png"/><Relationship Id="rId32" Type="http://schemas.openxmlformats.org/officeDocument/2006/relationships/image" Target="../media/image81.png"/><Relationship Id="rId5" Type="http://schemas.openxmlformats.org/officeDocument/2006/relationships/image" Target="../media/image55.jpeg"/><Relationship Id="rId15" Type="http://schemas.openxmlformats.org/officeDocument/2006/relationships/image" Target="../media/image65.jpeg"/><Relationship Id="rId23" Type="http://schemas.openxmlformats.org/officeDocument/2006/relationships/image" Target="../media/image73.png"/><Relationship Id="rId28" Type="http://schemas.openxmlformats.org/officeDocument/2006/relationships/image" Target="../media/image77.jpeg"/><Relationship Id="rId10" Type="http://schemas.openxmlformats.org/officeDocument/2006/relationships/image" Target="../media/image60.jpeg"/><Relationship Id="rId19" Type="http://schemas.openxmlformats.org/officeDocument/2006/relationships/image" Target="../media/image69.png"/><Relationship Id="rId31" Type="http://schemas.openxmlformats.org/officeDocument/2006/relationships/image" Target="../media/image80.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png"/><Relationship Id="rId22" Type="http://schemas.openxmlformats.org/officeDocument/2006/relationships/image" Target="../media/image72.png"/><Relationship Id="rId27" Type="http://schemas.openxmlformats.org/officeDocument/2006/relationships/image" Target="../media/image76.jpeg"/><Relationship Id="rId30" Type="http://schemas.openxmlformats.org/officeDocument/2006/relationships/image" Target="../media/image79.jpeg"/></Relationships>
</file>

<file path=ppt/slides/_rels/slide1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jpeg"/><Relationship Id="rId9" Type="http://schemas.openxmlformats.org/officeDocument/2006/relationships/image" Target="../media/image88.jpeg"/></Relationships>
</file>

<file path=ppt/slides/_rels/slide1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4.jpe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98.png"/><Relationship Id="rId3" Type="http://schemas.openxmlformats.org/officeDocument/2006/relationships/image" Target="../media/image95.png"/><Relationship Id="rId7" Type="http://schemas.openxmlformats.org/officeDocument/2006/relationships/image" Target="../media/image45.png"/><Relationship Id="rId12"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50.png"/><Relationship Id="rId5" Type="http://schemas.openxmlformats.org/officeDocument/2006/relationships/image" Target="../media/image97.png"/><Relationship Id="rId10" Type="http://schemas.openxmlformats.org/officeDocument/2006/relationships/image" Target="../media/image48.png"/><Relationship Id="rId4" Type="http://schemas.openxmlformats.org/officeDocument/2006/relationships/image" Target="../media/image96.jpeg"/><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2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9.png"/></Relationships>
</file>

<file path=ppt/slides/_rels/slide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2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isasensing.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mailto:lmatos@isa.pt" TargetMode="External"/><Relationship Id="rId4" Type="http://schemas.openxmlformats.org/officeDocument/2006/relationships/hyperlink" Target="mailto:info@isasensing.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image" Target="../media/image11.gif"/><Relationship Id="rId1" Type="http://schemas.openxmlformats.org/officeDocument/2006/relationships/slideLayout" Target="../slideLayouts/slideLayout3.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gif"/><Relationship Id="rId18" Type="http://schemas.openxmlformats.org/officeDocument/2006/relationships/image" Target="../media/image36.jpeg"/><Relationship Id="rId3" Type="http://schemas.openxmlformats.org/officeDocument/2006/relationships/image" Target="../media/image21.gif"/><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gif"/><Relationship Id="rId2" Type="http://schemas.openxmlformats.org/officeDocument/2006/relationships/image" Target="../media/image20.png"/><Relationship Id="rId16" Type="http://schemas.openxmlformats.org/officeDocument/2006/relationships/image" Target="../media/image34.gif"/><Relationship Id="rId20" Type="http://schemas.openxmlformats.org/officeDocument/2006/relationships/image" Target="../media/image38.gif"/><Relationship Id="rId1" Type="http://schemas.openxmlformats.org/officeDocument/2006/relationships/slideLayout" Target="../slideLayouts/slideLayout3.xml"/><Relationship Id="rId6" Type="http://schemas.openxmlformats.org/officeDocument/2006/relationships/image" Target="../media/image24.gif"/><Relationship Id="rId11" Type="http://schemas.openxmlformats.org/officeDocument/2006/relationships/image" Target="../media/image29.jpeg"/><Relationship Id="rId5" Type="http://schemas.openxmlformats.org/officeDocument/2006/relationships/image" Target="../media/image23.gif"/><Relationship Id="rId15" Type="http://schemas.openxmlformats.org/officeDocument/2006/relationships/image" Target="../media/image33.png"/><Relationship Id="rId10" Type="http://schemas.openxmlformats.org/officeDocument/2006/relationships/image" Target="../media/image28.gif"/><Relationship Id="rId19" Type="http://schemas.openxmlformats.org/officeDocument/2006/relationships/image" Target="../media/image37.png"/><Relationship Id="rId4" Type="http://schemas.openxmlformats.org/officeDocument/2006/relationships/image" Target="../media/image22.gif"/><Relationship Id="rId9" Type="http://schemas.openxmlformats.org/officeDocument/2006/relationships/image" Target="../media/image27.gif"/><Relationship Id="rId14" Type="http://schemas.openxmlformats.org/officeDocument/2006/relationships/image" Target="../media/image32.gif"/></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003032" y="4548704"/>
            <a:ext cx="5172501" cy="1138773"/>
          </a:xfrm>
          <a:prstGeom prst="rect">
            <a:avLst/>
          </a:prstGeom>
          <a:noFill/>
        </p:spPr>
        <p:txBody>
          <a:bodyPr wrap="square" rtlCol="0">
            <a:spAutoFit/>
          </a:bodyPr>
          <a:lstStyle/>
          <a:p>
            <a:r>
              <a:rPr lang="pt-PT" sz="3400" b="1" dirty="0" smtClean="0">
                <a:solidFill>
                  <a:schemeClr val="bg1"/>
                </a:solidFill>
                <a:latin typeface="Trebuchet MS" pitchFamily="34" charset="0"/>
              </a:rPr>
              <a:t>ISA – </a:t>
            </a:r>
            <a:r>
              <a:rPr lang="pt-PT" sz="3400" b="1" dirty="0" err="1" smtClean="0">
                <a:solidFill>
                  <a:schemeClr val="bg1"/>
                </a:solidFill>
                <a:latin typeface="Trebuchet MS" pitchFamily="34" charset="0"/>
              </a:rPr>
              <a:t>Intelligent</a:t>
            </a:r>
            <a:r>
              <a:rPr lang="pt-PT" sz="3400" b="1" dirty="0" smtClean="0">
                <a:solidFill>
                  <a:schemeClr val="bg1"/>
                </a:solidFill>
                <a:latin typeface="Trebuchet MS" pitchFamily="34" charset="0"/>
              </a:rPr>
              <a:t> </a:t>
            </a:r>
            <a:r>
              <a:rPr lang="pt-PT" sz="3400" b="1" dirty="0" err="1" smtClean="0">
                <a:solidFill>
                  <a:schemeClr val="bg1"/>
                </a:solidFill>
                <a:latin typeface="Trebuchet MS" pitchFamily="34" charset="0"/>
              </a:rPr>
              <a:t>Sensing</a:t>
            </a:r>
            <a:r>
              <a:rPr lang="pt-PT" sz="3400" b="1" dirty="0" smtClean="0">
                <a:solidFill>
                  <a:schemeClr val="bg1"/>
                </a:solidFill>
                <a:latin typeface="Trebuchet MS" pitchFamily="34" charset="0"/>
              </a:rPr>
              <a:t> </a:t>
            </a:r>
            <a:r>
              <a:rPr lang="pt-PT" sz="3400" b="1" dirty="0" err="1" smtClean="0">
                <a:solidFill>
                  <a:schemeClr val="bg1"/>
                </a:solidFill>
                <a:latin typeface="Trebuchet MS" pitchFamily="34" charset="0"/>
              </a:rPr>
              <a:t>Anywhere</a:t>
            </a:r>
            <a:r>
              <a:rPr lang="pt-PT" sz="3400" b="1" dirty="0" smtClean="0">
                <a:solidFill>
                  <a:schemeClr val="bg1"/>
                </a:solidFill>
                <a:latin typeface="Trebuchet MS" pitchFamily="34" charset="0"/>
              </a:rPr>
              <a:t> </a:t>
            </a:r>
            <a:endParaRPr lang="pt-PT" sz="3400" b="1" dirty="0">
              <a:solidFill>
                <a:schemeClr val="bg1"/>
              </a:solidFill>
              <a:latin typeface="Trebuchet MS" pitchFamily="34" charset="0"/>
            </a:endParaRPr>
          </a:p>
        </p:txBody>
      </p:sp>
      <p:sp>
        <p:nvSpPr>
          <p:cNvPr id="4" name="CaixaDeTexto 3"/>
          <p:cNvSpPr txBox="1"/>
          <p:nvPr/>
        </p:nvSpPr>
        <p:spPr>
          <a:xfrm>
            <a:off x="3987266" y="5659654"/>
            <a:ext cx="5172501" cy="830997"/>
          </a:xfrm>
          <a:prstGeom prst="rect">
            <a:avLst/>
          </a:prstGeom>
          <a:noFill/>
        </p:spPr>
        <p:txBody>
          <a:bodyPr wrap="square" rtlCol="0">
            <a:spAutoFit/>
          </a:bodyPr>
          <a:lstStyle/>
          <a:p>
            <a:r>
              <a:rPr lang="pt-PT" sz="2400" b="1" dirty="0" smtClean="0">
                <a:solidFill>
                  <a:schemeClr val="bg1"/>
                </a:solidFill>
                <a:latin typeface="Trebuchet MS" pitchFamily="34" charset="0"/>
              </a:rPr>
              <a:t>Impulso à Competitividade nas Várias Fases da Cadeia de Valor</a:t>
            </a:r>
            <a:endParaRPr lang="pt-PT" sz="2400" b="1" dirty="0">
              <a:solidFill>
                <a:schemeClr val="bg1"/>
              </a:solidFill>
              <a:latin typeface="Trebuchet MS" pitchFamily="34" charset="0"/>
            </a:endParaRPr>
          </a:p>
        </p:txBody>
      </p:sp>
    </p:spTree>
    <p:extLst>
      <p:ext uri="{BB962C8B-B14F-4D97-AF65-F5344CB8AC3E}">
        <p14:creationId xmlns:p14="http://schemas.microsoft.com/office/powerpoint/2010/main" val="2598433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ctrTitle"/>
          </p:nvPr>
        </p:nvSpPr>
        <p:spPr bwMode="auto">
          <a:xfrm>
            <a:off x="445597" y="348540"/>
            <a:ext cx="7437162" cy="11964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PT" b="1" dirty="0" smtClean="0">
                <a:latin typeface="Trebuchet MS" pitchFamily="34" charset="0"/>
                <a:ea typeface="ClanOT-Bold"/>
              </a:rPr>
              <a:t>As Áreas de Negócio e a Oferta</a:t>
            </a:r>
          </a:p>
        </p:txBody>
      </p:sp>
      <p:grpSp>
        <p:nvGrpSpPr>
          <p:cNvPr id="2" name="Grupo 1"/>
          <p:cNvGrpSpPr/>
          <p:nvPr/>
        </p:nvGrpSpPr>
        <p:grpSpPr>
          <a:xfrm>
            <a:off x="1760769" y="2844644"/>
            <a:ext cx="5401906" cy="3289662"/>
            <a:chOff x="226387" y="2585545"/>
            <a:chExt cx="5401906" cy="3289662"/>
          </a:xfrm>
        </p:grpSpPr>
        <p:pic>
          <p:nvPicPr>
            <p:cNvPr id="4" name="Picture 6" descr="C:\Users\pmendes\ISA\COMUNICAÇÃO\Energy Icons &amp; Images\Assinatura01_O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87" y="3948934"/>
              <a:ext cx="2724941" cy="19262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pmendes\ISA\COMUNICAÇÃO\Energy Icons &amp; Images\Assinatura01[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392" y="3933004"/>
              <a:ext cx="2746901" cy="194220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pmendes\Desktop\apresentaçoes\ISA_geral\grafismos\Energ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815" y="2585545"/>
              <a:ext cx="1728843" cy="172884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pmendes\Desktop\apresentaçoes\ISA_geral\grafismos\Oil &amp; Ga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918" y="2601420"/>
              <a:ext cx="1697091" cy="16970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6230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78379" y="383125"/>
            <a:ext cx="5574746" cy="9869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chemeClr val="accent5">
                    <a:lumMod val="75000"/>
                  </a:schemeClr>
                </a:solidFill>
                <a:latin typeface="ClanOT-Medium"/>
                <a:ea typeface="+mj-ea"/>
                <a:cs typeface="ClanOT-Medium"/>
              </a:defRPr>
            </a:lvl1pPr>
          </a:lstStyle>
          <a:p>
            <a:r>
              <a:rPr lang="pt-PT" sz="3200" dirty="0" smtClean="0">
                <a:solidFill>
                  <a:srgbClr val="FFC000"/>
                </a:solidFill>
                <a:latin typeface="Trebuchet MS" pitchFamily="34" charset="0"/>
                <a:ea typeface="ClanOT-Bold"/>
                <a:cs typeface="Calibri" pitchFamily="34" charset="0"/>
              </a:rPr>
              <a:t>Sistemas de Monitorização Remota - </a:t>
            </a:r>
            <a:r>
              <a:rPr lang="pt-PT" sz="2800" b="1" dirty="0" smtClean="0">
                <a:solidFill>
                  <a:srgbClr val="FFC000"/>
                </a:solidFill>
                <a:latin typeface="Trebuchet MS" pitchFamily="34" charset="0"/>
                <a:ea typeface="ClanOT-Bold"/>
                <a:cs typeface="Calibri" pitchFamily="34" charset="0"/>
              </a:rPr>
              <a:t>Logística</a:t>
            </a:r>
          </a:p>
        </p:txBody>
      </p:sp>
      <p:pic>
        <p:nvPicPr>
          <p:cNvPr id="4" name="Picture 2" descr="C:\Users\pmendes\Desktop\Assinatura01_O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5" y="0"/>
            <a:ext cx="26479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4" y="1543543"/>
            <a:ext cx="7845425"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643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288195" y="265843"/>
            <a:ext cx="6460393" cy="1041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chemeClr val="accent5">
                    <a:lumMod val="75000"/>
                  </a:schemeClr>
                </a:solidFill>
                <a:latin typeface="ClanOT-Medium"/>
                <a:ea typeface="+mj-ea"/>
                <a:cs typeface="ClanOT-Medium"/>
              </a:defRPr>
            </a:lvl1pPr>
          </a:lstStyle>
          <a:p>
            <a:r>
              <a:rPr lang="pt-PT" sz="3200" dirty="0" smtClean="0">
                <a:solidFill>
                  <a:srgbClr val="92D050"/>
                </a:solidFill>
                <a:latin typeface="Trebuchet MS" pitchFamily="34" charset="0"/>
                <a:ea typeface="ClanOT-Bold"/>
              </a:rPr>
              <a:t>Sistemas de monitorização remota – </a:t>
            </a:r>
            <a:r>
              <a:rPr lang="pt-PT" sz="2400" b="1" dirty="0" smtClean="0">
                <a:solidFill>
                  <a:srgbClr val="92D050"/>
                </a:solidFill>
                <a:latin typeface="Trebuchet MS" pitchFamily="34" charset="0"/>
                <a:ea typeface="ClanOT-Bold"/>
              </a:rPr>
              <a:t>Energia e Ambiente</a:t>
            </a:r>
          </a:p>
        </p:txBody>
      </p:sp>
      <p:pic>
        <p:nvPicPr>
          <p:cNvPr id="3" name="Picture 2" descr="C:\Users\pmendes\Desktop\Assinatura01[Logo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4763"/>
            <a:ext cx="2670175"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upo 51"/>
          <p:cNvGrpSpPr/>
          <p:nvPr/>
        </p:nvGrpSpPr>
        <p:grpSpPr>
          <a:xfrm>
            <a:off x="5046540" y="3986693"/>
            <a:ext cx="3520654" cy="2626719"/>
            <a:chOff x="5058158" y="2834222"/>
            <a:chExt cx="3119687" cy="2626719"/>
          </a:xfrm>
        </p:grpSpPr>
        <p:grpSp>
          <p:nvGrpSpPr>
            <p:cNvPr id="44" name="Grupo 43"/>
            <p:cNvGrpSpPr/>
            <p:nvPr/>
          </p:nvGrpSpPr>
          <p:grpSpPr>
            <a:xfrm>
              <a:off x="5058158" y="2951795"/>
              <a:ext cx="3119687" cy="2509146"/>
              <a:chOff x="4084396" y="3472011"/>
              <a:chExt cx="3119687" cy="2509146"/>
            </a:xfrm>
          </p:grpSpPr>
          <p:pic>
            <p:nvPicPr>
              <p:cNvPr id="4098" name="Picture 2" descr="C:\Users\pmendes\Desktop\apresentaçoes\Energy\elementos brochuras\iwater_AMI\grafismos\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823" y="3472011"/>
                <a:ext cx="1103589" cy="120024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4347673" y="4801929"/>
                <a:ext cx="2750759" cy="687540"/>
                <a:chOff x="4554603" y="4801929"/>
                <a:chExt cx="2750759" cy="687540"/>
              </a:xfrm>
            </p:grpSpPr>
            <p:pic>
              <p:nvPicPr>
                <p:cNvPr id="4105" name="Picture 9" descr="C:\Users\pmendes\Desktop\apresentaçoes\Energy\elementos brochuras\iwater_AMI\grafismos\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070" y="4810803"/>
                  <a:ext cx="695325" cy="67866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pmendes\Desktop\apresentaçoes\Energy\elementos brochuras\Iwater\grafismos\0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603" y="4801929"/>
                  <a:ext cx="683541" cy="68754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pmendes\Desktop\apresentaçoes\Energy\elementos brochuras\Iwater\grafismos\0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6450" y="4803792"/>
                  <a:ext cx="658912" cy="66779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CaixaDeTexto 21"/>
              <p:cNvSpPr txBox="1"/>
              <p:nvPr/>
            </p:nvSpPr>
            <p:spPr>
              <a:xfrm>
                <a:off x="4084396" y="5457937"/>
                <a:ext cx="1232568" cy="523220"/>
              </a:xfrm>
              <a:prstGeom prst="rect">
                <a:avLst/>
              </a:prstGeom>
              <a:noFill/>
            </p:spPr>
            <p:txBody>
              <a:bodyPr wrap="square" rtlCol="0">
                <a:spAutoFit/>
              </a:bodyPr>
              <a:lstStyle/>
              <a:p>
                <a:r>
                  <a:rPr lang="pt-PT" sz="1400" dirty="0" smtClean="0">
                    <a:solidFill>
                      <a:schemeClr val="bg1">
                        <a:lumMod val="65000"/>
                      </a:schemeClr>
                    </a:solidFill>
                    <a:latin typeface="Trebuchet MS" pitchFamily="34" charset="0"/>
                  </a:rPr>
                  <a:t>Monitorização</a:t>
                </a:r>
                <a:endParaRPr lang="pt-PT" sz="1400" dirty="0">
                  <a:solidFill>
                    <a:schemeClr val="bg1">
                      <a:lumMod val="65000"/>
                    </a:schemeClr>
                  </a:solidFill>
                  <a:latin typeface="Trebuchet MS" pitchFamily="34" charset="0"/>
                </a:endParaRPr>
              </a:p>
            </p:txBody>
          </p:sp>
          <p:sp>
            <p:nvSpPr>
              <p:cNvPr id="23" name="CaixaDeTexto 22"/>
              <p:cNvSpPr txBox="1"/>
              <p:nvPr/>
            </p:nvSpPr>
            <p:spPr>
              <a:xfrm>
                <a:off x="5347476" y="5471582"/>
                <a:ext cx="877936" cy="307777"/>
              </a:xfrm>
              <a:prstGeom prst="rect">
                <a:avLst/>
              </a:prstGeom>
              <a:noFill/>
            </p:spPr>
            <p:txBody>
              <a:bodyPr wrap="square" rtlCol="0">
                <a:spAutoFit/>
              </a:bodyPr>
              <a:lstStyle/>
              <a:p>
                <a:pPr algn="ctr"/>
                <a:r>
                  <a:rPr lang="pt-PT" sz="1400" dirty="0" smtClean="0">
                    <a:solidFill>
                      <a:schemeClr val="bg1"/>
                    </a:solidFill>
                    <a:latin typeface="Trebuchet MS" pitchFamily="34" charset="0"/>
                  </a:rPr>
                  <a:t>Gestão</a:t>
                </a:r>
                <a:endParaRPr lang="pt-PT" sz="1400" dirty="0">
                  <a:solidFill>
                    <a:schemeClr val="bg1"/>
                  </a:solidFill>
                  <a:latin typeface="Trebuchet MS" pitchFamily="34" charset="0"/>
                </a:endParaRPr>
              </a:p>
            </p:txBody>
          </p:sp>
          <p:sp>
            <p:nvSpPr>
              <p:cNvPr id="24" name="CaixaDeTexto 23"/>
              <p:cNvSpPr txBox="1"/>
              <p:nvPr/>
            </p:nvSpPr>
            <p:spPr>
              <a:xfrm>
                <a:off x="6428810" y="5445162"/>
                <a:ext cx="775273" cy="307777"/>
              </a:xfrm>
              <a:prstGeom prst="rect">
                <a:avLst/>
              </a:prstGeom>
              <a:noFill/>
            </p:spPr>
            <p:txBody>
              <a:bodyPr wrap="square" rtlCol="0">
                <a:spAutoFit/>
              </a:bodyPr>
              <a:lstStyle/>
              <a:p>
                <a:r>
                  <a:rPr lang="pt-PT" sz="1400" dirty="0" smtClean="0">
                    <a:solidFill>
                      <a:schemeClr val="bg1"/>
                    </a:solidFill>
                    <a:latin typeface="Trebuchet MS" pitchFamily="34" charset="0"/>
                  </a:rPr>
                  <a:t>Suporte</a:t>
                </a:r>
                <a:endParaRPr lang="pt-PT" sz="1400" dirty="0">
                  <a:solidFill>
                    <a:schemeClr val="bg1"/>
                  </a:solidFill>
                  <a:latin typeface="Trebuchet MS" pitchFamily="34" charset="0"/>
                </a:endParaRPr>
              </a:p>
            </p:txBody>
          </p:sp>
        </p:grpSp>
        <p:pic>
          <p:nvPicPr>
            <p:cNvPr id="4108" name="Picture 12" descr="C:\Users\pmendes\Desktop\apresentaçoes\ISA_geral\grafismos\Transmissã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782794">
              <a:off x="5459786" y="2834222"/>
              <a:ext cx="521618" cy="5216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upo 44"/>
          <p:cNvGrpSpPr/>
          <p:nvPr/>
        </p:nvGrpSpPr>
        <p:grpSpPr>
          <a:xfrm>
            <a:off x="124200" y="1680044"/>
            <a:ext cx="3847886" cy="3649814"/>
            <a:chOff x="605415" y="599090"/>
            <a:chExt cx="3836192" cy="3601786"/>
          </a:xfrm>
        </p:grpSpPr>
        <p:pic>
          <p:nvPicPr>
            <p:cNvPr id="4103" name="Picture 7" descr="C:\Users\pmendes\Desktop\apresentaçoes\Energy\elementos brochuras\iwater_AMI\grafismos\0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415" y="599090"/>
              <a:ext cx="2648607" cy="264860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2497434" y="2672133"/>
              <a:ext cx="1235845" cy="1528743"/>
              <a:chOff x="2513200" y="2624835"/>
              <a:chExt cx="1235845" cy="1528743"/>
            </a:xfrm>
          </p:grpSpPr>
          <p:pic>
            <p:nvPicPr>
              <p:cNvPr id="4101" name="Picture 5" descr="C:\Users\pmendes\Desktop\apresentaçoes\Energy\pictogramas\PNG\energy-familia_icon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3200" y="2624835"/>
                <a:ext cx="1235845" cy="123584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602856" y="3637243"/>
                <a:ext cx="1080073" cy="516335"/>
              </a:xfrm>
              <a:prstGeom prst="rect">
                <a:avLst/>
              </a:prstGeom>
              <a:noFill/>
            </p:spPr>
            <p:txBody>
              <a:bodyPr wrap="square" rtlCol="0">
                <a:spAutoFit/>
              </a:bodyPr>
              <a:lstStyle/>
              <a:p>
                <a:r>
                  <a:rPr lang="pt-PT" sz="1400" dirty="0" smtClean="0">
                    <a:solidFill>
                      <a:schemeClr val="bg1">
                        <a:lumMod val="65000"/>
                      </a:schemeClr>
                    </a:solidFill>
                    <a:latin typeface="Trebuchet MS" pitchFamily="34" charset="0"/>
                  </a:rPr>
                  <a:t>Residências</a:t>
                </a:r>
                <a:endParaRPr lang="pt-PT" sz="1400" dirty="0">
                  <a:solidFill>
                    <a:schemeClr val="bg1">
                      <a:lumMod val="65000"/>
                    </a:schemeClr>
                  </a:solidFill>
                  <a:latin typeface="Trebuchet MS" pitchFamily="34" charset="0"/>
                </a:endParaRPr>
              </a:p>
            </p:txBody>
          </p:sp>
        </p:grpSp>
        <p:grpSp>
          <p:nvGrpSpPr>
            <p:cNvPr id="7" name="Grupo 6"/>
            <p:cNvGrpSpPr/>
            <p:nvPr/>
          </p:nvGrpSpPr>
          <p:grpSpPr>
            <a:xfrm>
              <a:off x="3051317" y="1723215"/>
              <a:ext cx="1345645" cy="1302265"/>
              <a:chOff x="3111369" y="1651296"/>
              <a:chExt cx="1345645" cy="1302265"/>
            </a:xfrm>
          </p:grpSpPr>
          <p:pic>
            <p:nvPicPr>
              <p:cNvPr id="4100" name="Picture 4" descr="C:\Users\pmendes\Desktop\apresentaçoes\Energy\pictogramas\PNG\energy-business_icon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1369" y="1651296"/>
                <a:ext cx="1268195" cy="1268195"/>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p:cNvSpPr txBox="1"/>
              <p:nvPr/>
            </p:nvSpPr>
            <p:spPr>
              <a:xfrm>
                <a:off x="3376941" y="2645784"/>
                <a:ext cx="1080073" cy="307777"/>
              </a:xfrm>
              <a:prstGeom prst="rect">
                <a:avLst/>
              </a:prstGeom>
              <a:noFill/>
            </p:spPr>
            <p:txBody>
              <a:bodyPr wrap="square" rtlCol="0">
                <a:spAutoFit/>
              </a:bodyPr>
              <a:lstStyle/>
              <a:p>
                <a:r>
                  <a:rPr lang="pt-PT" sz="1400" dirty="0" smtClean="0">
                    <a:solidFill>
                      <a:schemeClr val="bg1">
                        <a:lumMod val="65000"/>
                      </a:schemeClr>
                    </a:solidFill>
                    <a:latin typeface="Trebuchet MS" pitchFamily="34" charset="0"/>
                  </a:rPr>
                  <a:t>Empresas</a:t>
                </a:r>
                <a:endParaRPr lang="pt-PT" sz="1400" dirty="0">
                  <a:solidFill>
                    <a:schemeClr val="bg1">
                      <a:lumMod val="65000"/>
                    </a:schemeClr>
                  </a:solidFill>
                  <a:latin typeface="Trebuchet MS" pitchFamily="34" charset="0"/>
                </a:endParaRPr>
              </a:p>
            </p:txBody>
          </p:sp>
        </p:grpSp>
        <p:grpSp>
          <p:nvGrpSpPr>
            <p:cNvPr id="6" name="Grupo 5"/>
            <p:cNvGrpSpPr/>
            <p:nvPr/>
          </p:nvGrpSpPr>
          <p:grpSpPr>
            <a:xfrm>
              <a:off x="2992042" y="609963"/>
              <a:ext cx="1299046" cy="1272766"/>
              <a:chOff x="2992042" y="609963"/>
              <a:chExt cx="1299046" cy="1272766"/>
            </a:xfrm>
          </p:grpSpPr>
          <p:pic>
            <p:nvPicPr>
              <p:cNvPr id="4102" name="Picture 6" descr="C:\Users\pmendes\Desktop\apresentaçoes\Energy\pictogramas\PNG\energy-utilities_icon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2042" y="609963"/>
                <a:ext cx="1270351" cy="1270351"/>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3330237" y="1574952"/>
                <a:ext cx="960851" cy="307777"/>
              </a:xfrm>
              <a:prstGeom prst="rect">
                <a:avLst/>
              </a:prstGeom>
              <a:noFill/>
            </p:spPr>
            <p:txBody>
              <a:bodyPr wrap="square" rtlCol="0">
                <a:spAutoFit/>
              </a:bodyPr>
              <a:lstStyle/>
              <a:p>
                <a:r>
                  <a:rPr lang="pt-PT" sz="1400" dirty="0" err="1" smtClean="0">
                    <a:solidFill>
                      <a:schemeClr val="bg1">
                        <a:lumMod val="65000"/>
                      </a:schemeClr>
                    </a:solidFill>
                    <a:latin typeface="Trebuchet MS" pitchFamily="34" charset="0"/>
                  </a:rPr>
                  <a:t>Utilities</a:t>
                </a:r>
                <a:r>
                  <a:rPr lang="pt-PT" sz="1400" dirty="0" smtClean="0">
                    <a:solidFill>
                      <a:schemeClr val="bg1">
                        <a:lumMod val="65000"/>
                      </a:schemeClr>
                    </a:solidFill>
                    <a:latin typeface="Trebuchet MS" pitchFamily="34" charset="0"/>
                  </a:rPr>
                  <a:t> </a:t>
                </a:r>
                <a:endParaRPr lang="pt-PT" sz="1400" dirty="0">
                  <a:solidFill>
                    <a:schemeClr val="bg1">
                      <a:lumMod val="65000"/>
                    </a:schemeClr>
                  </a:solidFill>
                  <a:latin typeface="Trebuchet MS" pitchFamily="34" charset="0"/>
                </a:endParaRPr>
              </a:p>
            </p:txBody>
          </p:sp>
        </p:grpSp>
        <p:pic>
          <p:nvPicPr>
            <p:cNvPr id="56" name="Picture 12" descr="C:\Users\pmendes\Desktop\apresentaçoes\ISA_geral\grafismos\Transmissã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451357">
              <a:off x="4138260" y="1201390"/>
              <a:ext cx="248266" cy="24826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2" descr="C:\Users\pmendes\Desktop\apresentaçoes\ISA_geral\grafismos\Transmissã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103736">
              <a:off x="4205823" y="2239421"/>
              <a:ext cx="235784" cy="23578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C:\Users\pmendes\Desktop\apresentaçoes\ISA_geral\grafismos\Transmissã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7983">
              <a:off x="3640991" y="3210941"/>
              <a:ext cx="248165" cy="248166"/>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CaixaDeTexto 67"/>
          <p:cNvSpPr txBox="1"/>
          <p:nvPr/>
        </p:nvSpPr>
        <p:spPr>
          <a:xfrm>
            <a:off x="7450137" y="4462299"/>
            <a:ext cx="1427249" cy="523220"/>
          </a:xfrm>
          <a:prstGeom prst="rect">
            <a:avLst/>
          </a:prstGeom>
          <a:noFill/>
        </p:spPr>
        <p:txBody>
          <a:bodyPr wrap="square" rtlCol="0">
            <a:spAutoFit/>
          </a:bodyPr>
          <a:lstStyle/>
          <a:p>
            <a:pPr algn="ctr"/>
            <a:r>
              <a:rPr lang="pt-PT" sz="1400" dirty="0" smtClean="0">
                <a:solidFill>
                  <a:schemeClr val="bg1"/>
                </a:solidFill>
                <a:latin typeface="Trebuchet MS" pitchFamily="34" charset="0"/>
              </a:rPr>
              <a:t>Unidade de Gestão ISA</a:t>
            </a:r>
            <a:endParaRPr lang="pt-PT" sz="1400" dirty="0">
              <a:solidFill>
                <a:schemeClr val="bg1"/>
              </a:solidFill>
              <a:latin typeface="Trebuchet MS" pitchFamily="34" charset="0"/>
            </a:endParaRPr>
          </a:p>
        </p:txBody>
      </p:sp>
      <p:pic>
        <p:nvPicPr>
          <p:cNvPr id="1026" name="Picture 2" descr="C:\Users\pmendes\Desktop\Top-5-Best-Free-Cloud-Storage-Services-That-You-Need-And-Are-Useful.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0763" y="3425444"/>
            <a:ext cx="1349164" cy="71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27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ctrTitle"/>
          </p:nvPr>
        </p:nvSpPr>
        <p:spPr bwMode="auto">
          <a:xfrm>
            <a:off x="204709" y="423729"/>
            <a:ext cx="8529857" cy="9794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20000"/>
              </a:spcBef>
              <a:defRPr/>
            </a:pPr>
            <a:r>
              <a:rPr lang="pt-PT" sz="2800" b="1" dirty="0">
                <a:latin typeface="Trebuchet MS" pitchFamily="34" charset="0"/>
                <a:cs typeface="Arial" pitchFamily="34" charset="0"/>
              </a:rPr>
              <a:t>Clientes de referência que asseguram a qualidade das suas soluções e do </a:t>
            </a:r>
            <a:r>
              <a:rPr lang="pt-PT" sz="2800" b="1" dirty="0" smtClean="0">
                <a:latin typeface="Trebuchet MS" pitchFamily="34" charset="0"/>
                <a:cs typeface="Arial" pitchFamily="34" charset="0"/>
              </a:rPr>
              <a:t>serviço</a:t>
            </a:r>
            <a:endParaRPr lang="pt-PT" sz="2800" b="1" dirty="0">
              <a:latin typeface="Trebuchet MS" pitchFamily="34" charset="0"/>
              <a:cs typeface="Arial" pitchFamily="34" charset="0"/>
            </a:endParaRPr>
          </a:p>
        </p:txBody>
      </p:sp>
      <p:pic>
        <p:nvPicPr>
          <p:cNvPr id="39" name="Picture 6" descr="C:\Users\pmendes\ISA\COMUNICAÇÃO\Energy Icons &amp; Images\Assinatura01_O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14" y="1790282"/>
            <a:ext cx="2459288" cy="173848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C:\Users\pmendes\ISA\COMUNICAÇÃO\Energy Icons &amp; Images\Assinatura01[Logo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651" y="1791671"/>
            <a:ext cx="2479107" cy="17528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a 1"/>
          <p:cNvGraphicFramePr>
            <a:graphicFrameLocks noGrp="1"/>
          </p:cNvGraphicFramePr>
          <p:nvPr>
            <p:extLst>
              <p:ext uri="{D42A27DB-BD31-4B8C-83A1-F6EECF244321}">
                <p14:modId xmlns:p14="http://schemas.microsoft.com/office/powerpoint/2010/main" val="1337171059"/>
              </p:ext>
            </p:extLst>
          </p:nvPr>
        </p:nvGraphicFramePr>
        <p:xfrm>
          <a:off x="204709" y="2211247"/>
          <a:ext cx="8718574" cy="4331443"/>
        </p:xfrm>
        <a:graphic>
          <a:graphicData uri="http://schemas.openxmlformats.org/drawingml/2006/table">
            <a:tbl>
              <a:tblPr firstRow="1" bandRow="1">
                <a:tableStyleId>{5C22544A-7EE6-4342-B048-85BDC9FD1C3A}</a:tableStyleId>
              </a:tblPr>
              <a:tblGrid>
                <a:gridCol w="3895094"/>
                <a:gridCol w="4823480"/>
              </a:tblGrid>
              <a:tr h="868267">
                <a:tc>
                  <a:txBody>
                    <a:bodyPr/>
                    <a:lstStyle/>
                    <a:p>
                      <a:endParaRPr lang="pt-PT" dirty="0"/>
                    </a:p>
                  </a:txBody>
                  <a:tcPr>
                    <a:lnL w="19050" cap="flat" cmpd="sng" algn="ctr">
                      <a:solidFill>
                        <a:schemeClr val="bg1">
                          <a:lumMod val="65000"/>
                        </a:schemeClr>
                      </a:solidFill>
                      <a:prstDash val="sysDot"/>
                      <a:round/>
                      <a:headEnd type="none" w="med" len="med"/>
                      <a:tailEnd type="none" w="med" len="med"/>
                    </a:lnL>
                    <a:lnR w="19050" cap="flat" cmpd="sng" algn="ctr">
                      <a:solidFill>
                        <a:schemeClr val="bg1">
                          <a:lumMod val="65000"/>
                        </a:schemeClr>
                      </a:solidFill>
                      <a:prstDash val="sysDot"/>
                      <a:round/>
                      <a:headEnd type="none" w="med" len="med"/>
                      <a:tailEnd type="none" w="med" len="med"/>
                    </a:lnR>
                    <a:lnT w="19050" cap="flat" cmpd="sng" algn="ctr">
                      <a:solidFill>
                        <a:schemeClr val="bg1">
                          <a:lumMod val="65000"/>
                        </a:schemeClr>
                      </a:solidFill>
                      <a:prstDash val="sysDot"/>
                      <a:round/>
                      <a:headEnd type="none" w="med" len="med"/>
                      <a:tailEnd type="none" w="med" len="med"/>
                    </a:lnT>
                    <a:lnB w="19050" cap="flat" cmpd="sng" algn="ctr">
                      <a:solidFill>
                        <a:schemeClr val="bg1">
                          <a:lumMod val="65000"/>
                        </a:schemeClr>
                      </a:solidFill>
                      <a:prstDash val="sysDot"/>
                      <a:round/>
                      <a:headEnd type="none" w="med" len="med"/>
                      <a:tailEnd type="none" w="med" len="med"/>
                    </a:lnB>
                    <a:noFill/>
                  </a:tcPr>
                </a:tc>
                <a:tc>
                  <a:txBody>
                    <a:bodyPr/>
                    <a:lstStyle/>
                    <a:p>
                      <a:endParaRPr lang="pt-PT" dirty="0"/>
                    </a:p>
                  </a:txBody>
                  <a:tcPr>
                    <a:lnL w="19050" cap="flat" cmpd="sng" algn="ctr">
                      <a:solidFill>
                        <a:schemeClr val="bg1">
                          <a:lumMod val="65000"/>
                        </a:schemeClr>
                      </a:solidFill>
                      <a:prstDash val="sysDot"/>
                      <a:round/>
                      <a:headEnd type="none" w="med" len="med"/>
                      <a:tailEnd type="none" w="med" len="med"/>
                    </a:lnL>
                    <a:lnR w="19050" cap="flat" cmpd="sng" algn="ctr">
                      <a:solidFill>
                        <a:schemeClr val="bg1">
                          <a:lumMod val="65000"/>
                        </a:schemeClr>
                      </a:solidFill>
                      <a:prstDash val="sysDot"/>
                      <a:round/>
                      <a:headEnd type="none" w="med" len="med"/>
                      <a:tailEnd type="none" w="med" len="med"/>
                    </a:lnR>
                    <a:lnT w="19050" cap="flat" cmpd="sng" algn="ctr">
                      <a:solidFill>
                        <a:schemeClr val="bg1">
                          <a:lumMod val="65000"/>
                        </a:schemeClr>
                      </a:solidFill>
                      <a:prstDash val="sysDot"/>
                      <a:round/>
                      <a:headEnd type="none" w="med" len="med"/>
                      <a:tailEnd type="none" w="med" len="med"/>
                    </a:lnT>
                    <a:lnB w="19050" cap="flat" cmpd="sng" algn="ctr">
                      <a:solidFill>
                        <a:schemeClr val="bg1">
                          <a:lumMod val="65000"/>
                        </a:schemeClr>
                      </a:solidFill>
                      <a:prstDash val="sysDot"/>
                      <a:round/>
                      <a:headEnd type="none" w="med" len="med"/>
                      <a:tailEnd type="none" w="med" len="med"/>
                    </a:lnB>
                    <a:noFill/>
                  </a:tcPr>
                </a:tc>
              </a:tr>
              <a:tr h="3463176">
                <a:tc>
                  <a:txBody>
                    <a:bodyPr/>
                    <a:lstStyle/>
                    <a:p>
                      <a:endParaRPr lang="pt-PT" dirty="0"/>
                    </a:p>
                  </a:txBody>
                  <a:tcPr>
                    <a:lnL w="19050" cap="flat" cmpd="sng" algn="ctr">
                      <a:solidFill>
                        <a:schemeClr val="bg1">
                          <a:lumMod val="65000"/>
                        </a:schemeClr>
                      </a:solidFill>
                      <a:prstDash val="sysDot"/>
                      <a:round/>
                      <a:headEnd type="none" w="med" len="med"/>
                      <a:tailEnd type="none" w="med" len="med"/>
                    </a:lnL>
                    <a:lnR w="19050" cap="flat" cmpd="sng" algn="ctr">
                      <a:solidFill>
                        <a:schemeClr val="bg1">
                          <a:lumMod val="65000"/>
                        </a:schemeClr>
                      </a:solidFill>
                      <a:prstDash val="sysDot"/>
                      <a:round/>
                      <a:headEnd type="none" w="med" len="med"/>
                      <a:tailEnd type="none" w="med" len="med"/>
                    </a:lnR>
                    <a:lnT w="19050" cap="flat" cmpd="sng" algn="ctr">
                      <a:solidFill>
                        <a:schemeClr val="bg1">
                          <a:lumMod val="65000"/>
                        </a:schemeClr>
                      </a:solidFill>
                      <a:prstDash val="sysDot"/>
                      <a:round/>
                      <a:headEnd type="none" w="med" len="med"/>
                      <a:tailEnd type="none" w="med" len="med"/>
                    </a:lnT>
                    <a:lnB w="19050" cap="flat" cmpd="sng" algn="ctr">
                      <a:solidFill>
                        <a:schemeClr val="bg1">
                          <a:lumMod val="65000"/>
                        </a:schemeClr>
                      </a:solidFill>
                      <a:prstDash val="sysDot"/>
                      <a:round/>
                      <a:headEnd type="none" w="med" len="med"/>
                      <a:tailEnd type="none" w="med" len="med"/>
                    </a:lnB>
                    <a:noFill/>
                  </a:tcPr>
                </a:tc>
                <a:tc>
                  <a:txBody>
                    <a:bodyPr/>
                    <a:lstStyle/>
                    <a:p>
                      <a:endParaRPr lang="pt-PT" dirty="0"/>
                    </a:p>
                  </a:txBody>
                  <a:tcPr>
                    <a:lnL w="19050" cap="flat" cmpd="sng" algn="ctr">
                      <a:solidFill>
                        <a:schemeClr val="bg1">
                          <a:lumMod val="65000"/>
                        </a:schemeClr>
                      </a:solidFill>
                      <a:prstDash val="sysDot"/>
                      <a:round/>
                      <a:headEnd type="none" w="med" len="med"/>
                      <a:tailEnd type="none" w="med" len="med"/>
                    </a:lnL>
                    <a:lnR w="19050" cap="flat" cmpd="sng" algn="ctr">
                      <a:solidFill>
                        <a:schemeClr val="bg1">
                          <a:lumMod val="65000"/>
                        </a:schemeClr>
                      </a:solidFill>
                      <a:prstDash val="sysDot"/>
                      <a:round/>
                      <a:headEnd type="none" w="med" len="med"/>
                      <a:tailEnd type="none" w="med" len="med"/>
                    </a:lnR>
                    <a:lnT w="19050" cap="flat" cmpd="sng" algn="ctr">
                      <a:solidFill>
                        <a:schemeClr val="bg1">
                          <a:lumMod val="65000"/>
                        </a:schemeClr>
                      </a:solidFill>
                      <a:prstDash val="sysDot"/>
                      <a:round/>
                      <a:headEnd type="none" w="med" len="med"/>
                      <a:tailEnd type="none" w="med" len="med"/>
                    </a:lnT>
                    <a:lnB w="19050" cap="flat" cmpd="sng" algn="ctr">
                      <a:solidFill>
                        <a:schemeClr val="bg1">
                          <a:lumMod val="65000"/>
                        </a:schemeClr>
                      </a:solidFill>
                      <a:prstDash val="sysDot"/>
                      <a:round/>
                      <a:headEnd type="none" w="med" len="med"/>
                      <a:tailEnd type="none" w="med" len="med"/>
                    </a:lnB>
                    <a:noFill/>
                  </a:tcPr>
                </a:tc>
              </a:tr>
            </a:tbl>
          </a:graphicData>
        </a:graphic>
      </p:graphicFrame>
      <p:pic>
        <p:nvPicPr>
          <p:cNvPr id="44" name="Picture 30" descr="http://www.lagazettedescommunes.com/selection_fournisseurs/images/logos/butaga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227" y="4852583"/>
            <a:ext cx="142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 descr="E:\Bruno Soares\ISA docs\ISA uk\Clientes_ISA\Gás\bp logo_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07" y="3153345"/>
            <a:ext cx="6683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 descr="E:\Bruno Soares\ISA docs\ISA uk\Clientes_ISA\Gás\shell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1201" y="3216161"/>
            <a:ext cx="5588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0" descr="logo repso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4478" y="4055843"/>
            <a:ext cx="1285523" cy="42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961" y="4598692"/>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5" descr="Logo de Galp Energ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07" y="4077953"/>
            <a:ext cx="1027707" cy="44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33" descr="http://primo15.ism.u-bordeaux1.fr/plugins/fckeditor/userfiles/image/TOTAL_LOGO_COUL_RVB.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4492" y="3216161"/>
            <a:ext cx="609986" cy="745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627" y="5632861"/>
            <a:ext cx="12144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7542" y="5511697"/>
            <a:ext cx="11049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6" descr="E:\Bruno Soares\ISA docs\ISA uk\Clientes_ISA\Gás\gascan_logo.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90336" y="4577012"/>
            <a:ext cx="1214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4" descr="digalgas1.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1025" y="5117151"/>
            <a:ext cx="10287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2" descr="E:\Bruno Soares\ISA docs\Imagens Variadas\Imagens\Clientes_ISA\Águas_Monde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16992" y="5326544"/>
            <a:ext cx="9953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76220" y="5972797"/>
            <a:ext cx="7858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4489" y="4539333"/>
            <a:ext cx="16049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34493" y="5351597"/>
            <a:ext cx="927707" cy="44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06021" y="4077953"/>
            <a:ext cx="1047717" cy="39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46" descr="logo valorsul.gi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67279" y="479054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51" descr="http://img.pai.pt/191236/191236_lo_01.gif"/>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32703" y="5229547"/>
            <a:ext cx="1138186" cy="5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5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63984" y="5913196"/>
            <a:ext cx="8715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43336" y="5904073"/>
            <a:ext cx="990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5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48332" y="5317760"/>
            <a:ext cx="696496" cy="53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74489" y="5948181"/>
            <a:ext cx="1110869" cy="33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4" descr="http://t3.gstatic.com/images?q=tbn:BV3HsIcNkI3UbM:http://intervisionsanmiguel.com/wp-content/uploads/2009/12/union_fenosa.jp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392910" y="4133575"/>
            <a:ext cx="1223786" cy="34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Users\pmendes\Desktop\edp_2011[1].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06019" y="3265101"/>
            <a:ext cx="968889" cy="78964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mendes\Desktop\BES-banco-espirito-santo.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68980" y="3113101"/>
            <a:ext cx="1252114" cy="10204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pmendes\Desktop\ucp-logo-cores-directas.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998741" y="4577012"/>
            <a:ext cx="712763" cy="71276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2" descr="http://t3.gstatic.com/images?q=tbn:WCq7G1Gm4-lQfM:http://speciali.elpinet.it/speciali/radio/immagini/italgas.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01173" y="3951366"/>
            <a:ext cx="631694" cy="48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392910" y="3339193"/>
            <a:ext cx="1285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341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464023" y="555972"/>
            <a:ext cx="8306606" cy="531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ct val="20000"/>
              </a:spcBef>
              <a:defRPr/>
            </a:pPr>
            <a:r>
              <a:rPr lang="pt-PT" sz="2800" b="1" dirty="0">
                <a:solidFill>
                  <a:schemeClr val="bg1"/>
                </a:solidFill>
                <a:latin typeface="Trebuchet MS" pitchFamily="34" charset="0"/>
                <a:cs typeface="Arial" pitchFamily="34" charset="0"/>
              </a:rPr>
              <a:t>Apoio a Projectos Empreendedores </a:t>
            </a:r>
          </a:p>
        </p:txBody>
      </p:sp>
      <p:sp>
        <p:nvSpPr>
          <p:cNvPr id="3" name="Content Placeholder 3"/>
          <p:cNvSpPr txBox="1">
            <a:spLocks/>
          </p:cNvSpPr>
          <p:nvPr/>
        </p:nvSpPr>
        <p:spPr>
          <a:xfrm>
            <a:off x="140323" y="2088498"/>
            <a:ext cx="7949330" cy="50179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2400" b="1" dirty="0" smtClean="0">
                <a:solidFill>
                  <a:prstClr val="white">
                    <a:lumMod val="50000"/>
                  </a:prstClr>
                </a:solidFill>
                <a:latin typeface="Trebuchet MS" pitchFamily="34" charset="0"/>
              </a:rPr>
              <a:t>	</a:t>
            </a:r>
            <a:endParaRPr lang="en-GB" sz="1400" b="1" dirty="0">
              <a:solidFill>
                <a:prstClr val="white">
                  <a:lumMod val="50000"/>
                </a:prstClr>
              </a:solidFill>
              <a:latin typeface="Trebuchet MS" pitchFamily="34" charset="0"/>
            </a:endParaRPr>
          </a:p>
        </p:txBody>
      </p:sp>
      <p:pic>
        <p:nvPicPr>
          <p:cNvPr id="12" name="Picture 4" descr="_Assinatura01[LogoRGB].png"/>
          <p:cNvPicPr>
            <a:picLocks noChangeAspect="1"/>
          </p:cNvPicPr>
          <p:nvPr/>
        </p:nvPicPr>
        <p:blipFill rotWithShape="1">
          <a:blip r:embed="rId3"/>
          <a:srcRect l="10543" t="35307" r="7860" b="29386"/>
          <a:stretch/>
        </p:blipFill>
        <p:spPr>
          <a:xfrm>
            <a:off x="6240302" y="4971094"/>
            <a:ext cx="2169038" cy="663514"/>
          </a:xfrm>
          <a:prstGeom prst="rect">
            <a:avLst/>
          </a:prstGeom>
        </p:spPr>
      </p:pic>
      <p:pic>
        <p:nvPicPr>
          <p:cNvPr id="13" name="Picture 30" descr="d105f4a9-0882-423c-b8aa-782a602ce680.jpg"/>
          <p:cNvPicPr>
            <a:picLocks noChangeAspect="1"/>
          </p:cNvPicPr>
          <p:nvPr/>
        </p:nvPicPr>
        <p:blipFill rotWithShape="1">
          <a:blip r:embed="rId4"/>
          <a:srcRect t="19356" b="19016"/>
          <a:stretch/>
        </p:blipFill>
        <p:spPr bwMode="auto">
          <a:xfrm>
            <a:off x="6914510" y="5734745"/>
            <a:ext cx="1635769" cy="726799"/>
          </a:xfrm>
          <a:prstGeom prst="rect">
            <a:avLst/>
          </a:prstGeom>
          <a:noFill/>
          <a:ln w="9525">
            <a:noFill/>
            <a:miter lim="800000"/>
            <a:headEnd/>
            <a:tailEnd/>
          </a:ln>
        </p:spPr>
      </p:pic>
      <p:pic>
        <p:nvPicPr>
          <p:cNvPr id="14" name="Picture 7" descr="Captura de ecrã - 2012-09-28, 15.50.52.png"/>
          <p:cNvPicPr>
            <a:picLocks noChangeAspect="1"/>
          </p:cNvPicPr>
          <p:nvPr/>
        </p:nvPicPr>
        <p:blipFill>
          <a:blip r:embed="rId5"/>
          <a:stretch>
            <a:fillRect/>
          </a:stretch>
        </p:blipFill>
        <p:spPr>
          <a:xfrm>
            <a:off x="5887017" y="4132481"/>
            <a:ext cx="2061538" cy="463845"/>
          </a:xfrm>
          <a:prstGeom prst="rect">
            <a:avLst/>
          </a:prstGeom>
        </p:spPr>
      </p:pic>
      <p:pic>
        <p:nvPicPr>
          <p:cNvPr id="15" name="Picture 6" descr="Captura de ecrã - 2012-10-01, 09.33.42.png"/>
          <p:cNvPicPr>
            <a:picLocks noChangeAspect="1"/>
          </p:cNvPicPr>
          <p:nvPr/>
        </p:nvPicPr>
        <p:blipFill>
          <a:blip r:embed="rId6"/>
          <a:stretch>
            <a:fillRect/>
          </a:stretch>
        </p:blipFill>
        <p:spPr>
          <a:xfrm>
            <a:off x="760895" y="4209872"/>
            <a:ext cx="1508659" cy="386454"/>
          </a:xfrm>
          <a:prstGeom prst="rect">
            <a:avLst/>
          </a:prstGeom>
        </p:spPr>
      </p:pic>
      <p:pic>
        <p:nvPicPr>
          <p:cNvPr id="16" name="Picture 9" descr="Captura de ecrã - 2012-10-01, 09.35.11.png"/>
          <p:cNvPicPr>
            <a:picLocks noChangeAspect="1"/>
          </p:cNvPicPr>
          <p:nvPr/>
        </p:nvPicPr>
        <p:blipFill>
          <a:blip r:embed="rId7"/>
          <a:stretch>
            <a:fillRect/>
          </a:stretch>
        </p:blipFill>
        <p:spPr>
          <a:xfrm>
            <a:off x="3275260" y="4168298"/>
            <a:ext cx="1640952" cy="628450"/>
          </a:xfrm>
          <a:prstGeom prst="rect">
            <a:avLst/>
          </a:prstGeom>
        </p:spPr>
      </p:pic>
      <p:pic>
        <p:nvPicPr>
          <p:cNvPr id="17" name="Picture 2" descr="D:\METABLUE - FNABA\image005.png"/>
          <p:cNvPicPr>
            <a:picLocks noChangeAspect="1" noChangeArrowheads="1"/>
          </p:cNvPicPr>
          <p:nvPr/>
        </p:nvPicPr>
        <p:blipFill>
          <a:blip r:embed="rId8" cstate="print"/>
          <a:srcRect/>
          <a:stretch>
            <a:fillRect/>
          </a:stretch>
        </p:blipFill>
        <p:spPr bwMode="auto">
          <a:xfrm>
            <a:off x="1139879" y="4966162"/>
            <a:ext cx="1504703" cy="641017"/>
          </a:xfrm>
          <a:prstGeom prst="rect">
            <a:avLst/>
          </a:prstGeom>
          <a:noFill/>
        </p:spPr>
      </p:pic>
      <p:pic>
        <p:nvPicPr>
          <p:cNvPr id="18" name="Picture 2" descr="http://cdn.shopify.com/s/files/1/0178/7525/files/TP_Logo_200x120.jpg?16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6022" y="4939617"/>
            <a:ext cx="1156848" cy="6941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5672" y="2698039"/>
            <a:ext cx="2329615" cy="79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2370" y="2733563"/>
            <a:ext cx="2480529" cy="67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4 Imagen"/>
          <p:cNvPicPr>
            <a:picLocks noChangeAspect="1"/>
          </p:cNvPicPr>
          <p:nvPr/>
        </p:nvPicPr>
        <p:blipFill>
          <a:blip r:embed="rId12" cstate="email"/>
          <a:srcRect/>
          <a:stretch>
            <a:fillRect/>
          </a:stretch>
        </p:blipFill>
        <p:spPr bwMode="auto">
          <a:xfrm>
            <a:off x="3953226" y="5918760"/>
            <a:ext cx="1689246" cy="572123"/>
          </a:xfrm>
          <a:prstGeom prst="rect">
            <a:avLst/>
          </a:prstGeom>
          <a:noFill/>
          <a:ln w="9525">
            <a:noFill/>
            <a:miter lim="800000"/>
            <a:headEnd/>
            <a:tailEnd/>
          </a:ln>
        </p:spPr>
      </p:pic>
    </p:spTree>
    <p:extLst>
      <p:ext uri="{BB962C8B-B14F-4D97-AF65-F5344CB8AC3E}">
        <p14:creationId xmlns:p14="http://schemas.microsoft.com/office/powerpoint/2010/main" val="4293638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ctrTitle"/>
          </p:nvPr>
        </p:nvSpPr>
        <p:spPr bwMode="auto">
          <a:xfrm>
            <a:off x="344206" y="207029"/>
            <a:ext cx="8326823" cy="162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PT" sz="2400" b="1" dirty="0">
                <a:latin typeface="Trebuchet MS" pitchFamily="34" charset="0"/>
                <a:ea typeface="ClanOT-Bold"/>
              </a:rPr>
              <a:t>20 Anos de liderança na inovação reforçada com a criação de uma área dedicada à gestão da Inovação e à relação com Universidades e Centros de Conhecimento</a:t>
            </a:r>
            <a:endParaRPr lang="pt-PT" sz="2400" b="1" dirty="0" smtClean="0">
              <a:latin typeface="Trebuchet MS" pitchFamily="34" charset="0"/>
              <a:ea typeface="ClanOT-Bold"/>
            </a:endParaRPr>
          </a:p>
        </p:txBody>
      </p:sp>
      <p:pic>
        <p:nvPicPr>
          <p:cNvPr id="4" name="Picture 2" descr="C:\Users\pmendes\ISA\ISA ACADEMY\logo\isa_acade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40" y="3193817"/>
            <a:ext cx="6041417" cy="13874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p:cNvSpPr txBox="1"/>
          <p:nvPr/>
        </p:nvSpPr>
        <p:spPr>
          <a:xfrm>
            <a:off x="282455" y="2160906"/>
            <a:ext cx="8547538" cy="1200329"/>
          </a:xfrm>
          <a:prstGeom prst="rect">
            <a:avLst/>
          </a:prstGeom>
          <a:noFill/>
        </p:spPr>
        <p:txBody>
          <a:bodyPr wrap="square" rtlCol="0">
            <a:spAutoFit/>
          </a:bodyPr>
          <a:lstStyle/>
          <a:p>
            <a:r>
              <a:rPr lang="pt-PT" sz="2400" dirty="0" smtClean="0">
                <a:solidFill>
                  <a:schemeClr val="bg1">
                    <a:lumMod val="50000"/>
                  </a:schemeClr>
                </a:solidFill>
                <a:latin typeface="Trebuchet MS" pitchFamily="34" charset="0"/>
              </a:rPr>
              <a:t>A investigação e desenvolvimento é, desde sempre, uma aposta da ISA e a base da inovação tecnológica dos seus produtos.</a:t>
            </a:r>
          </a:p>
        </p:txBody>
      </p:sp>
      <p:sp>
        <p:nvSpPr>
          <p:cNvPr id="6" name="TextBox 9"/>
          <p:cNvSpPr txBox="1"/>
          <p:nvPr/>
        </p:nvSpPr>
        <p:spPr>
          <a:xfrm>
            <a:off x="2380592" y="4533910"/>
            <a:ext cx="6952595" cy="2308324"/>
          </a:xfrm>
          <a:prstGeom prst="rect">
            <a:avLst/>
          </a:prstGeom>
          <a:noFill/>
        </p:spPr>
        <p:txBody>
          <a:bodyPr wrap="square" rtlCol="0">
            <a:spAutoFit/>
          </a:bodyPr>
          <a:lstStyle/>
          <a:p>
            <a:r>
              <a:rPr lang="pt-PT" sz="2400" dirty="0" smtClean="0">
                <a:solidFill>
                  <a:schemeClr val="bg1">
                    <a:lumMod val="50000"/>
                  </a:schemeClr>
                </a:solidFill>
                <a:latin typeface="Trebuchet MS" pitchFamily="34" charset="0"/>
              </a:rPr>
              <a:t>Os projetos desenvolvidos em conjunto com universidades portuguesas e europeias têm potenciado uma filosofia de inovação aberta e vanguarda tecnológica, colocando a ISA entre as maiores referências nas áreas de telemetria e gestão remota</a:t>
            </a:r>
            <a:endParaRPr lang="pt-PT" sz="2400" dirty="0">
              <a:solidFill>
                <a:schemeClr val="bg1">
                  <a:lumMod val="50000"/>
                </a:schemeClr>
              </a:solidFill>
              <a:latin typeface="Trebuchet MS" pitchFamily="34" charset="0"/>
            </a:endParaRPr>
          </a:p>
        </p:txBody>
      </p:sp>
    </p:spTree>
    <p:extLst>
      <p:ext uri="{BB962C8B-B14F-4D97-AF65-F5344CB8AC3E}">
        <p14:creationId xmlns:p14="http://schemas.microsoft.com/office/powerpoint/2010/main" val="2349110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41191" y="312187"/>
            <a:ext cx="6537280" cy="113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rgbClr val="FF0000"/>
                </a:solidFill>
                <a:latin typeface="ClanOT-Medium"/>
                <a:ea typeface="+mj-ea"/>
                <a:cs typeface="ClanOT-Medium"/>
              </a:defRPr>
            </a:lvl1pPr>
          </a:lstStyle>
          <a:p>
            <a:pPr>
              <a:spcBef>
                <a:spcPct val="20000"/>
              </a:spcBef>
              <a:defRPr/>
            </a:pPr>
            <a:r>
              <a:rPr lang="pt-PT" sz="3200" b="1" dirty="0" smtClean="0">
                <a:solidFill>
                  <a:schemeClr val="bg1"/>
                </a:solidFill>
                <a:latin typeface="Trebuchet MS" pitchFamily="34" charset="0"/>
                <a:cs typeface="Arial" pitchFamily="34" charset="0"/>
              </a:rPr>
              <a:t>Projectos </a:t>
            </a:r>
            <a:r>
              <a:rPr lang="pt-PT" sz="3200" b="1" dirty="0" smtClean="0">
                <a:solidFill>
                  <a:schemeClr val="bg1"/>
                </a:solidFill>
                <a:latin typeface="Trebuchet MS" pitchFamily="34" charset="0"/>
                <a:cs typeface="Arial" pitchFamily="34" charset="0"/>
              </a:rPr>
              <a:t>Inovadores  </a:t>
            </a:r>
            <a:endParaRPr lang="pt-PT" sz="3200" b="1" dirty="0">
              <a:solidFill>
                <a:schemeClr val="bg1"/>
              </a:solidFill>
              <a:latin typeface="Trebuchet MS" pitchFamily="34" charset="0"/>
              <a:cs typeface="Arial" pitchFamily="34" charset="0"/>
            </a:endParaRPr>
          </a:p>
        </p:txBody>
      </p:sp>
      <p:pic>
        <p:nvPicPr>
          <p:cNvPr id="1028" name="Picture 4" descr="C:\Users\jnogueira\Desktop\ISA\Apresentação ISA - PI\QREN_Logotipo_H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240" y="2095624"/>
            <a:ext cx="3522816" cy="24934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aip.pt/irj/go/km/docs/site-manager/www_aip_pt/imagens/inovacao/projectos/informacao/Logo_Compe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055" y="2451829"/>
            <a:ext cx="3043451" cy="1775697"/>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p:cNvSpPr txBox="1">
            <a:spLocks/>
          </p:cNvSpPr>
          <p:nvPr/>
        </p:nvSpPr>
        <p:spPr bwMode="auto">
          <a:xfrm>
            <a:off x="1008240" y="4618686"/>
            <a:ext cx="6537280" cy="113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rgbClr val="FF0000"/>
                </a:solidFill>
                <a:latin typeface="ClanOT-Medium"/>
                <a:ea typeface="+mj-ea"/>
                <a:cs typeface="ClanOT-Medium"/>
              </a:defRPr>
            </a:lvl1pPr>
          </a:lstStyle>
          <a:p>
            <a:pPr>
              <a:spcBef>
                <a:spcPct val="20000"/>
              </a:spcBef>
              <a:defRPr/>
            </a:pPr>
            <a:r>
              <a:rPr lang="pt-PT" sz="3200" b="1" dirty="0">
                <a:solidFill>
                  <a:schemeClr val="tx1">
                    <a:lumMod val="50000"/>
                    <a:lumOff val="50000"/>
                  </a:schemeClr>
                </a:solidFill>
                <a:latin typeface="Trebuchet MS" pitchFamily="34" charset="0"/>
                <a:cs typeface="Arial" pitchFamily="34" charset="0"/>
              </a:rPr>
              <a:t>A</a:t>
            </a:r>
            <a:r>
              <a:rPr lang="pt-PT" sz="3200" b="1" dirty="0" smtClean="0">
                <a:solidFill>
                  <a:schemeClr val="tx1">
                    <a:lumMod val="50000"/>
                    <a:lumOff val="50000"/>
                  </a:schemeClr>
                </a:solidFill>
                <a:latin typeface="Trebuchet MS" pitchFamily="34" charset="0"/>
                <a:cs typeface="Arial" pitchFamily="34" charset="0"/>
              </a:rPr>
              <a:t>s várias dimensões de apoio para impulso à competitividade  </a:t>
            </a:r>
            <a:endParaRPr lang="pt-PT" sz="3200" b="1" dirty="0">
              <a:solidFill>
                <a:schemeClr val="tx1">
                  <a:lumMod val="50000"/>
                  <a:lumOff val="50000"/>
                </a:schemeClr>
              </a:solidFill>
              <a:latin typeface="Trebuchet MS" pitchFamily="34" charset="0"/>
              <a:cs typeface="Arial" pitchFamily="34" charset="0"/>
            </a:endParaRPr>
          </a:p>
        </p:txBody>
      </p:sp>
    </p:spTree>
    <p:extLst>
      <p:ext uri="{BB962C8B-B14F-4D97-AF65-F5344CB8AC3E}">
        <p14:creationId xmlns:p14="http://schemas.microsoft.com/office/powerpoint/2010/main" val="1896519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41191" y="312187"/>
            <a:ext cx="6537280" cy="113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rgbClr val="FF0000"/>
                </a:solidFill>
                <a:latin typeface="ClanOT-Medium"/>
                <a:ea typeface="+mj-ea"/>
                <a:cs typeface="ClanOT-Medium"/>
              </a:defRPr>
            </a:lvl1pPr>
          </a:lstStyle>
          <a:p>
            <a:pPr>
              <a:spcBef>
                <a:spcPct val="20000"/>
              </a:spcBef>
              <a:defRPr/>
            </a:pPr>
            <a:r>
              <a:rPr lang="pt-PT" sz="3200" b="1" dirty="0" smtClean="0">
                <a:solidFill>
                  <a:schemeClr val="bg1"/>
                </a:solidFill>
                <a:latin typeface="Trebuchet MS" pitchFamily="34" charset="0"/>
                <a:cs typeface="Arial" pitchFamily="34" charset="0"/>
              </a:rPr>
              <a:t>Projectos Colaborativos</a:t>
            </a:r>
          </a:p>
          <a:p>
            <a:pPr>
              <a:spcBef>
                <a:spcPct val="20000"/>
              </a:spcBef>
              <a:defRPr/>
            </a:pPr>
            <a:r>
              <a:rPr lang="pt-PT" sz="3200" b="1" dirty="0" smtClean="0">
                <a:solidFill>
                  <a:schemeClr val="bg1"/>
                </a:solidFill>
                <a:latin typeface="Trebuchet MS" pitchFamily="34" charset="0"/>
                <a:cs typeface="Arial" pitchFamily="34" charset="0"/>
              </a:rPr>
              <a:t>SELL </a:t>
            </a:r>
            <a:endParaRPr lang="pt-PT" sz="3200" b="1" dirty="0">
              <a:solidFill>
                <a:schemeClr val="bg1"/>
              </a:solidFill>
              <a:latin typeface="Trebuchet MS" pitchFamily="34" charset="0"/>
              <a:cs typeface="Arial" pitchFamily="34" charset="0"/>
            </a:endParaRPr>
          </a:p>
        </p:txBody>
      </p:sp>
      <p:sp>
        <p:nvSpPr>
          <p:cNvPr id="3" name="Content Placeholder 3"/>
          <p:cNvSpPr txBox="1">
            <a:spLocks/>
          </p:cNvSpPr>
          <p:nvPr/>
        </p:nvSpPr>
        <p:spPr>
          <a:xfrm>
            <a:off x="278620" y="1801506"/>
            <a:ext cx="7949330" cy="51798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GB" sz="2400" b="1" dirty="0" smtClean="0">
                <a:solidFill>
                  <a:prstClr val="white">
                    <a:lumMod val="50000"/>
                  </a:prstClr>
                </a:solidFill>
                <a:latin typeface="Trebuchet MS" pitchFamily="34" charset="0"/>
              </a:rPr>
              <a:t>	</a:t>
            </a:r>
            <a:r>
              <a:rPr lang="pt-PT" sz="1400" b="1" dirty="0" smtClean="0">
                <a:solidFill>
                  <a:prstClr val="white">
                    <a:lumMod val="50000"/>
                  </a:prstClr>
                </a:solidFill>
                <a:latin typeface="Trebuchet MS" pitchFamily="34" charset="0"/>
              </a:rPr>
              <a:t>Objectivo: Desenvolver uma plataforma de optimização logística de distribuição de GPL e implementação de novos serviços que permitam aos operadores de GPL captar e fidelizar clientes numa plataforma doméstica de gestão de energia. </a:t>
            </a:r>
            <a:endParaRPr lang="pt-PT" sz="1400" b="1" dirty="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r>
              <a:rPr lang="pt-PT" sz="1400" b="1" dirty="0" smtClean="0">
                <a:solidFill>
                  <a:prstClr val="white">
                    <a:lumMod val="50000"/>
                  </a:prstClr>
                </a:solidFill>
                <a:latin typeface="Trebuchet MS" pitchFamily="34" charset="0"/>
              </a:rPr>
              <a:t>	</a:t>
            </a: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None/>
            </a:pPr>
            <a:r>
              <a:rPr lang="pt-PT" sz="1400" b="1" dirty="0">
                <a:solidFill>
                  <a:prstClr val="white">
                    <a:lumMod val="50000"/>
                  </a:prstClr>
                </a:solidFill>
                <a:latin typeface="Trebuchet MS" pitchFamily="34" charset="0"/>
              </a:rPr>
              <a:t>	</a:t>
            </a:r>
            <a:endParaRPr lang="pt-PT" sz="1400" b="1" dirty="0" smtClean="0">
              <a:solidFill>
                <a:prstClr val="white">
                  <a:lumMod val="50000"/>
                </a:prstClr>
              </a:solidFill>
              <a:latin typeface="Trebuchet MS" pitchFamily="34" charset="0"/>
            </a:endParaRPr>
          </a:p>
          <a:p>
            <a:pPr>
              <a:buNone/>
            </a:pPr>
            <a:r>
              <a:rPr lang="pt-PT" sz="1400" b="1" dirty="0">
                <a:solidFill>
                  <a:prstClr val="white">
                    <a:lumMod val="50000"/>
                  </a:prstClr>
                </a:solidFill>
                <a:latin typeface="Trebuchet MS" pitchFamily="34" charset="0"/>
              </a:rPr>
              <a:t>	</a:t>
            </a:r>
            <a:r>
              <a:rPr lang="pt-PT" sz="1400" b="1" dirty="0" smtClean="0">
                <a:solidFill>
                  <a:prstClr val="white">
                    <a:lumMod val="50000"/>
                  </a:prstClr>
                </a:solidFill>
                <a:latin typeface="Trebuchet MS" pitchFamily="34" charset="0"/>
              </a:rPr>
              <a:t>Projecto</a:t>
            </a:r>
            <a:r>
              <a:rPr lang="pt-PT" sz="1400" b="1" dirty="0">
                <a:solidFill>
                  <a:prstClr val="white">
                    <a:lumMod val="50000"/>
                  </a:prstClr>
                </a:solidFill>
                <a:latin typeface="Trebuchet MS" pitchFamily="34" charset="0"/>
              </a:rPr>
              <a:t>: Desenvolver um novo produto na área da optimização logística de distribuição de GPL , um sistema de aquisição de dados e uma nova plataforma  Web para disponibilizar aos clientes de GPL os dados de telemetria provenientes de diversas áreas. </a:t>
            </a:r>
          </a:p>
          <a:p>
            <a:pPr>
              <a:buFont typeface="Arial"/>
              <a:buNone/>
            </a:pPr>
            <a:r>
              <a:rPr lang="en-GB" sz="1400" dirty="0" smtClean="0"/>
              <a:t>	</a:t>
            </a:r>
            <a:endParaRPr lang="en-GB"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5519"/>
            <a:ext cx="2987048" cy="21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Screen shot 2009-11-14 at 14.25.0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3282" y="2580858"/>
            <a:ext cx="2190718" cy="21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reen shot 2009-11-14 at 14.25.2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6038" y="3169442"/>
            <a:ext cx="2247788" cy="216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C:\Users\pmendes\Desktop\apresentaçoes\Energy\elementos brochuras\iwater_AMI\grafismos\0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8430" y="3556628"/>
            <a:ext cx="840851" cy="88026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descr="C:\Users\pmendes\Desktop\apresentaçoes\Energy\elementos brochuras\iwater_AMI\grafismos\0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9867" y="4768588"/>
            <a:ext cx="475449" cy="49773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C:\Users\pmendes\Desktop\apresentaçoes\Energy\elementos brochuras\Iwater\grafismos\0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7775" y="4745354"/>
            <a:ext cx="482758" cy="5042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1" descr="C:\Users\pmendes\Desktop\apresentaçoes\Energy\elementos brochuras\Iwater\grafismos\0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8838" y="4785468"/>
            <a:ext cx="468891" cy="4897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C:\Users\pmendes\Desktop\apresentaçoes\ISA_geral\grafismos\Transmissã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530688">
            <a:off x="4499805" y="3237813"/>
            <a:ext cx="382556" cy="35667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pmendes\Desktop\apresentaçoes\Energy\pictogramas\PNG\energy-familia_icon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69845" y="2418056"/>
            <a:ext cx="847622" cy="918456"/>
          </a:xfrm>
          <a:prstGeom prst="rect">
            <a:avLst/>
          </a:prstGeom>
          <a:noFill/>
          <a:extLst>
            <a:ext uri="{909E8E84-426E-40DD-AFC4-6F175D3DCCD1}">
              <a14:hiddenFill xmlns:a14="http://schemas.microsoft.com/office/drawing/2010/main">
                <a:solidFill>
                  <a:srgbClr val="FFFFFF"/>
                </a:solidFill>
              </a14:hiddenFill>
            </a:ext>
          </a:extLst>
        </p:spPr>
      </p:pic>
      <p:sp>
        <p:nvSpPr>
          <p:cNvPr id="29" name="CaixaDeTexto 28"/>
          <p:cNvSpPr txBox="1"/>
          <p:nvPr/>
        </p:nvSpPr>
        <p:spPr>
          <a:xfrm>
            <a:off x="5360875" y="3526201"/>
            <a:ext cx="975925" cy="553998"/>
          </a:xfrm>
          <a:prstGeom prst="rect">
            <a:avLst/>
          </a:prstGeom>
          <a:noFill/>
        </p:spPr>
        <p:txBody>
          <a:bodyPr wrap="square" rtlCol="0">
            <a:spAutoFit/>
          </a:bodyPr>
          <a:lstStyle/>
          <a:p>
            <a:pPr algn="ctr"/>
            <a:r>
              <a:rPr lang="en-US" sz="1000" b="1" dirty="0" smtClean="0">
                <a:solidFill>
                  <a:schemeClr val="bg1">
                    <a:lumMod val="65000"/>
                  </a:schemeClr>
                </a:solidFill>
              </a:rPr>
              <a:t>ISA’s Management Unit</a:t>
            </a:r>
            <a:endParaRPr lang="en-US" sz="1000" b="1" dirty="0">
              <a:solidFill>
                <a:schemeClr val="bg1">
                  <a:lumMod val="65000"/>
                </a:schemeClr>
              </a:solidFill>
            </a:endParaRPr>
          </a:p>
        </p:txBody>
      </p:sp>
      <p:pic>
        <p:nvPicPr>
          <p:cNvPr id="30" name="Picture 2" descr="C:\Users\pmendes\Desktop\Top-5-Best-Free-Cloud-Storage-Services-That-You-Need-And-Are-Useful.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6622" y="2877284"/>
            <a:ext cx="922532" cy="521134"/>
          </a:xfrm>
          <a:prstGeom prst="rect">
            <a:avLst/>
          </a:prstGeom>
          <a:noFill/>
          <a:extLst>
            <a:ext uri="{909E8E84-426E-40DD-AFC4-6F175D3DCCD1}">
              <a14:hiddenFill xmlns:a14="http://schemas.microsoft.com/office/drawing/2010/main">
                <a:solidFill>
                  <a:srgbClr val="FFFFFF"/>
                </a:solidFill>
              </a14:hiddenFill>
            </a:ext>
          </a:extLst>
        </p:spPr>
      </p:pic>
      <p:sp>
        <p:nvSpPr>
          <p:cNvPr id="31" name="CaixaDeTexto 30"/>
          <p:cNvSpPr txBox="1"/>
          <p:nvPr/>
        </p:nvSpPr>
        <p:spPr>
          <a:xfrm>
            <a:off x="4215162" y="5254759"/>
            <a:ext cx="842806" cy="246221"/>
          </a:xfrm>
          <a:prstGeom prst="rect">
            <a:avLst/>
          </a:prstGeom>
          <a:noFill/>
        </p:spPr>
        <p:txBody>
          <a:bodyPr wrap="square" rtlCol="0">
            <a:spAutoFit/>
          </a:bodyPr>
          <a:lstStyle/>
          <a:p>
            <a:r>
              <a:rPr lang="en-US" sz="1000" b="1" dirty="0" smtClean="0">
                <a:solidFill>
                  <a:schemeClr val="bg1">
                    <a:lumMod val="65000"/>
                  </a:schemeClr>
                </a:solidFill>
              </a:rPr>
              <a:t>Monitoring</a:t>
            </a:r>
            <a:endParaRPr lang="en-US" sz="1000" b="1" dirty="0">
              <a:solidFill>
                <a:schemeClr val="bg1">
                  <a:lumMod val="65000"/>
                </a:schemeClr>
              </a:solidFill>
            </a:endParaRPr>
          </a:p>
        </p:txBody>
      </p:sp>
      <p:sp>
        <p:nvSpPr>
          <p:cNvPr id="32" name="CaixaDeTexto 31"/>
          <p:cNvSpPr txBox="1"/>
          <p:nvPr/>
        </p:nvSpPr>
        <p:spPr>
          <a:xfrm>
            <a:off x="4924534" y="5264767"/>
            <a:ext cx="893692" cy="246221"/>
          </a:xfrm>
          <a:prstGeom prst="rect">
            <a:avLst/>
          </a:prstGeom>
          <a:noFill/>
        </p:spPr>
        <p:txBody>
          <a:bodyPr wrap="square" rtlCol="0">
            <a:spAutoFit/>
          </a:bodyPr>
          <a:lstStyle/>
          <a:p>
            <a:pPr algn="ctr"/>
            <a:r>
              <a:rPr lang="en-US" sz="1000" b="1" dirty="0" smtClean="0">
                <a:solidFill>
                  <a:schemeClr val="bg1">
                    <a:lumMod val="65000"/>
                  </a:schemeClr>
                </a:solidFill>
              </a:rPr>
              <a:t>Management</a:t>
            </a:r>
            <a:endParaRPr lang="en-US" sz="1000" b="1" dirty="0">
              <a:solidFill>
                <a:schemeClr val="bg1">
                  <a:lumMod val="65000"/>
                </a:schemeClr>
              </a:solidFill>
            </a:endParaRPr>
          </a:p>
        </p:txBody>
      </p:sp>
      <p:sp>
        <p:nvSpPr>
          <p:cNvPr id="33" name="CaixaDeTexto 32"/>
          <p:cNvSpPr txBox="1"/>
          <p:nvPr/>
        </p:nvSpPr>
        <p:spPr>
          <a:xfrm>
            <a:off x="5818225" y="5245392"/>
            <a:ext cx="710645" cy="246221"/>
          </a:xfrm>
          <a:prstGeom prst="rect">
            <a:avLst/>
          </a:prstGeom>
          <a:noFill/>
        </p:spPr>
        <p:txBody>
          <a:bodyPr wrap="square" rtlCol="0">
            <a:spAutoFit/>
          </a:bodyPr>
          <a:lstStyle/>
          <a:p>
            <a:r>
              <a:rPr lang="pt-PT" sz="1000" b="1" dirty="0" err="1" smtClean="0">
                <a:solidFill>
                  <a:schemeClr val="bg1">
                    <a:lumMod val="65000"/>
                  </a:schemeClr>
                </a:solidFill>
              </a:rPr>
              <a:t>Support</a:t>
            </a:r>
            <a:endParaRPr lang="pt-PT" sz="1000" b="1" dirty="0">
              <a:solidFill>
                <a:schemeClr val="bg1">
                  <a:lumMod val="65000"/>
                </a:schemeClr>
              </a:solidFill>
            </a:endParaRPr>
          </a:p>
        </p:txBody>
      </p:sp>
      <p:pic>
        <p:nvPicPr>
          <p:cNvPr id="34" name="Picture 12" descr="C:\Users\pmendes\Desktop\apresentaçoes\ISA_geral\grafismos\Transmissã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115823">
            <a:off x="5480019" y="4279470"/>
            <a:ext cx="382556" cy="356672"/>
          </a:xfrm>
          <a:prstGeom prst="rect">
            <a:avLst/>
          </a:prstGeom>
          <a:noFill/>
          <a:extLst>
            <a:ext uri="{909E8E84-426E-40DD-AFC4-6F175D3DCCD1}">
              <a14:hiddenFill xmlns:a14="http://schemas.microsoft.com/office/drawing/2010/main">
                <a:solidFill>
                  <a:srgbClr val="FFFFFF"/>
                </a:solidFill>
              </a14:hiddenFill>
            </a:ext>
          </a:extLst>
        </p:spPr>
      </p:pic>
      <p:sp>
        <p:nvSpPr>
          <p:cNvPr id="35" name="CaixaDeTexto 34"/>
          <p:cNvSpPr txBox="1"/>
          <p:nvPr/>
        </p:nvSpPr>
        <p:spPr>
          <a:xfrm>
            <a:off x="3528495" y="2631063"/>
            <a:ext cx="847622" cy="246221"/>
          </a:xfrm>
          <a:prstGeom prst="rect">
            <a:avLst/>
          </a:prstGeom>
          <a:noFill/>
        </p:spPr>
        <p:txBody>
          <a:bodyPr wrap="square" rtlCol="0">
            <a:spAutoFit/>
          </a:bodyPr>
          <a:lstStyle/>
          <a:p>
            <a:r>
              <a:rPr lang="en-US" sz="1000" b="1" dirty="0" smtClean="0">
                <a:solidFill>
                  <a:schemeClr val="bg1">
                    <a:lumMod val="65000"/>
                  </a:schemeClr>
                </a:solidFill>
              </a:rPr>
              <a:t>Households</a:t>
            </a:r>
            <a:endParaRPr lang="en-US" sz="1000" b="1" dirty="0">
              <a:solidFill>
                <a:schemeClr val="bg1">
                  <a:lumMod val="65000"/>
                </a:schemeClr>
              </a:solidFill>
            </a:endParaRPr>
          </a:p>
        </p:txBody>
      </p:sp>
      <p:pic>
        <p:nvPicPr>
          <p:cNvPr id="36" name="Picture 12" descr="C:\Users\pmendes\Desktop\apresentaçoes\ISA_geral\grafismos\Transmissã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37983">
            <a:off x="3655192" y="2855091"/>
            <a:ext cx="170207" cy="1844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p:cNvPicPr>
            <a:picLocks noChangeAspect="1" noChangeArrowheads="1"/>
          </p:cNvPicPr>
          <p:nvPr/>
        </p:nvPicPr>
        <p:blipFill>
          <a:blip r:embed="rId13" cstate="screen"/>
          <a:srcRect/>
          <a:stretch>
            <a:fillRect/>
          </a:stretch>
        </p:blipFill>
        <p:spPr bwMode="auto">
          <a:xfrm>
            <a:off x="3312838" y="3623671"/>
            <a:ext cx="1100701" cy="1191410"/>
          </a:xfrm>
          <a:prstGeom prst="rect">
            <a:avLst/>
          </a:prstGeom>
          <a:noFill/>
          <a:ln w="9525">
            <a:noFill/>
            <a:miter lim="800000"/>
            <a:headEnd/>
            <a:tailEnd/>
          </a:ln>
          <a:effectLst/>
        </p:spPr>
      </p:pic>
    </p:spTree>
    <p:extLst>
      <p:ext uri="{BB962C8B-B14F-4D97-AF65-F5344CB8AC3E}">
        <p14:creationId xmlns:p14="http://schemas.microsoft.com/office/powerpoint/2010/main" val="1226819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41191" y="312187"/>
            <a:ext cx="6537280" cy="113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rgbClr val="FF0000"/>
                </a:solidFill>
                <a:latin typeface="ClanOT-Medium"/>
                <a:ea typeface="+mj-ea"/>
                <a:cs typeface="ClanOT-Medium"/>
              </a:defRPr>
            </a:lvl1pPr>
          </a:lstStyle>
          <a:p>
            <a:pPr>
              <a:spcBef>
                <a:spcPct val="20000"/>
              </a:spcBef>
              <a:defRPr/>
            </a:pPr>
            <a:r>
              <a:rPr lang="pt-PT" sz="3200" b="1" dirty="0" smtClean="0">
                <a:solidFill>
                  <a:schemeClr val="bg1"/>
                </a:solidFill>
                <a:latin typeface="Trebuchet MS" pitchFamily="34" charset="0"/>
                <a:cs typeface="Arial" pitchFamily="34" charset="0"/>
              </a:rPr>
              <a:t>Projectos Colaborativos</a:t>
            </a:r>
          </a:p>
          <a:p>
            <a:pPr>
              <a:spcBef>
                <a:spcPct val="20000"/>
              </a:spcBef>
              <a:defRPr/>
            </a:pPr>
            <a:r>
              <a:rPr lang="pt-PT" sz="3200" b="1" dirty="0" err="1" smtClean="0">
                <a:solidFill>
                  <a:schemeClr val="bg1"/>
                </a:solidFill>
                <a:latin typeface="Trebuchet MS" pitchFamily="34" charset="0"/>
                <a:cs typeface="Arial" pitchFamily="34" charset="0"/>
              </a:rPr>
              <a:t>iEnergy</a:t>
            </a:r>
            <a:endParaRPr lang="pt-PT" sz="3200" b="1" dirty="0">
              <a:solidFill>
                <a:schemeClr val="bg1"/>
              </a:solidFill>
              <a:latin typeface="Trebuchet MS" pitchFamily="34" charset="0"/>
              <a:cs typeface="Arial" pitchFamily="34" charset="0"/>
            </a:endParaRPr>
          </a:p>
        </p:txBody>
      </p:sp>
      <p:sp>
        <p:nvSpPr>
          <p:cNvPr id="3" name="Content Placeholder 3"/>
          <p:cNvSpPr txBox="1">
            <a:spLocks/>
          </p:cNvSpPr>
          <p:nvPr/>
        </p:nvSpPr>
        <p:spPr>
          <a:xfrm>
            <a:off x="278620" y="1895136"/>
            <a:ext cx="7949330" cy="50179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2400" b="1" dirty="0" smtClean="0">
                <a:solidFill>
                  <a:prstClr val="white">
                    <a:lumMod val="50000"/>
                  </a:prstClr>
                </a:solidFill>
                <a:latin typeface="Trebuchet MS" pitchFamily="34" charset="0"/>
              </a:rPr>
              <a:t>	</a:t>
            </a:r>
            <a:r>
              <a:rPr lang="pt-PT" sz="1400" b="1" dirty="0" smtClean="0">
                <a:solidFill>
                  <a:prstClr val="white">
                    <a:lumMod val="50000"/>
                  </a:prstClr>
                </a:solidFill>
                <a:latin typeface="Trebuchet MS" pitchFamily="34" charset="0"/>
              </a:rPr>
              <a:t>Objectivo</a:t>
            </a:r>
            <a:r>
              <a:rPr lang="pt-PT" sz="1400" b="1" dirty="0">
                <a:solidFill>
                  <a:prstClr val="white">
                    <a:lumMod val="50000"/>
                  </a:prstClr>
                </a:solidFill>
                <a:latin typeface="Trebuchet MS" pitchFamily="34" charset="0"/>
              </a:rPr>
              <a:t> </a:t>
            </a:r>
            <a:r>
              <a:rPr lang="pt-PT" sz="1400" b="1" dirty="0" smtClean="0">
                <a:solidFill>
                  <a:prstClr val="white">
                    <a:lumMod val="50000"/>
                  </a:prstClr>
                </a:solidFill>
                <a:latin typeface="Trebuchet MS" pitchFamily="34" charset="0"/>
              </a:rPr>
              <a:t>: O projecto pretende desenvolver um sistema de monitorização energética orientado para a co-geração, preparado para monitorizar a energia que entra</a:t>
            </a:r>
            <a:r>
              <a:rPr lang="pt-PT" sz="1400" b="1" dirty="0" smtClean="0">
                <a:solidFill>
                  <a:prstClr val="white">
                    <a:lumMod val="50000"/>
                  </a:prstClr>
                </a:solidFill>
                <a:latin typeface="Trebuchet MS" pitchFamily="34" charset="0"/>
              </a:rPr>
              <a:t>, a </a:t>
            </a:r>
            <a:r>
              <a:rPr lang="pt-PT" sz="1400" b="1" dirty="0" smtClean="0">
                <a:solidFill>
                  <a:prstClr val="white">
                    <a:lumMod val="50000"/>
                  </a:prstClr>
                </a:solidFill>
                <a:latin typeface="Trebuchet MS" pitchFamily="34" charset="0"/>
              </a:rPr>
              <a:t>energia que sai, tomar decisões sobre quando produzir e receber tarifários actualizados em cada instante para orientar as decisões</a:t>
            </a:r>
            <a:r>
              <a:rPr lang="pt-PT" sz="1400" b="1" dirty="0">
                <a:solidFill>
                  <a:prstClr val="white">
                    <a:lumMod val="50000"/>
                  </a:prstClr>
                </a:solidFill>
                <a:latin typeface="Trebuchet MS" pitchFamily="34" charset="0"/>
              </a:rPr>
              <a:t>. </a:t>
            </a:r>
          </a:p>
          <a:p>
            <a:pPr>
              <a:buFont typeface="Arial"/>
              <a:buNone/>
            </a:pPr>
            <a:endParaRPr lang="pt-PT" sz="1400" b="1" dirty="0">
              <a:solidFill>
                <a:prstClr val="white">
                  <a:lumMod val="50000"/>
                </a:prstClr>
              </a:solidFill>
              <a:latin typeface="Trebuchet MS" pitchFamily="34" charset="0"/>
            </a:endParaRP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r>
              <a:rPr lang="pt-PT" sz="1400" b="1" dirty="0" smtClean="0">
                <a:solidFill>
                  <a:prstClr val="white">
                    <a:lumMod val="50000"/>
                  </a:prstClr>
                </a:solidFill>
                <a:latin typeface="Trebuchet MS" pitchFamily="34" charset="0"/>
              </a:rPr>
              <a:t>	</a:t>
            </a: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marL="0" indent="0">
              <a:buNone/>
            </a:pPr>
            <a:r>
              <a:rPr lang="pt-PT" sz="1400" b="1" dirty="0">
                <a:solidFill>
                  <a:prstClr val="white">
                    <a:lumMod val="50000"/>
                  </a:prstClr>
                </a:solidFill>
                <a:latin typeface="Trebuchet MS" pitchFamily="34" charset="0"/>
              </a:rPr>
              <a:t>	</a:t>
            </a:r>
            <a:r>
              <a:rPr lang="pt-PT" sz="1400" b="1" dirty="0" smtClean="0">
                <a:solidFill>
                  <a:prstClr val="white">
                    <a:lumMod val="50000"/>
                  </a:prstClr>
                </a:solidFill>
                <a:latin typeface="Trebuchet MS" pitchFamily="34" charset="0"/>
              </a:rPr>
              <a:t>Projecto: </a:t>
            </a:r>
            <a:r>
              <a:rPr lang="pt-PT" sz="1400" b="1" dirty="0">
                <a:solidFill>
                  <a:prstClr val="white">
                    <a:lumMod val="50000"/>
                  </a:prstClr>
                </a:solidFill>
                <a:latin typeface="Trebuchet MS" pitchFamily="34" charset="0"/>
              </a:rPr>
              <a:t>Dispositivo inteligente de gestão de fontes energéticas e monitorização de </a:t>
            </a:r>
            <a:r>
              <a:rPr lang="pt-PT" sz="1400" b="1" dirty="0" smtClean="0">
                <a:solidFill>
                  <a:prstClr val="white">
                    <a:lumMod val="50000"/>
                  </a:prstClr>
                </a:solidFill>
                <a:latin typeface="Trebuchet MS" pitchFamily="34" charset="0"/>
              </a:rPr>
              <a:t>	consumos</a:t>
            </a:r>
            <a:r>
              <a:rPr lang="pt-PT" sz="1400" b="1" dirty="0">
                <a:solidFill>
                  <a:prstClr val="white">
                    <a:lumMod val="50000"/>
                  </a:prstClr>
                </a:solidFill>
                <a:latin typeface="Trebuchet MS" pitchFamily="34" charset="0"/>
              </a:rPr>
              <a:t>. </a:t>
            </a:r>
            <a:r>
              <a:rPr lang="pt-PT" sz="1400" b="1" dirty="0" smtClean="0">
                <a:solidFill>
                  <a:prstClr val="white">
                    <a:lumMod val="50000"/>
                  </a:prstClr>
                </a:solidFill>
                <a:latin typeface="Trebuchet MS" pitchFamily="34" charset="0"/>
              </a:rPr>
              <a:t>Piloto </a:t>
            </a:r>
            <a:r>
              <a:rPr lang="pt-PT" sz="1400" b="1" dirty="0">
                <a:solidFill>
                  <a:prstClr val="white">
                    <a:lumMod val="50000"/>
                  </a:prstClr>
                </a:solidFill>
                <a:latin typeface="Trebuchet MS" pitchFamily="34" charset="0"/>
              </a:rPr>
              <a:t>instalado nas piscinas do colégio de Santa Maria de Lamas</a:t>
            </a:r>
          </a:p>
          <a:p>
            <a:pPr>
              <a:buFont typeface="Arial"/>
              <a:buNone/>
            </a:pPr>
            <a:r>
              <a:rPr lang="en-GB" sz="1400" dirty="0" smtClean="0"/>
              <a:t>	</a:t>
            </a:r>
            <a:endParaRPr lang="en-GB"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043" y="2991351"/>
            <a:ext cx="3257178" cy="253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473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41191" y="312187"/>
            <a:ext cx="6537280" cy="113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rgbClr val="FF0000"/>
                </a:solidFill>
                <a:latin typeface="ClanOT-Medium"/>
                <a:ea typeface="+mj-ea"/>
                <a:cs typeface="ClanOT-Medium"/>
              </a:defRPr>
            </a:lvl1pPr>
          </a:lstStyle>
          <a:p>
            <a:pPr>
              <a:spcBef>
                <a:spcPct val="20000"/>
              </a:spcBef>
              <a:defRPr/>
            </a:pPr>
            <a:r>
              <a:rPr lang="pt-PT" sz="3200" b="1" dirty="0" smtClean="0">
                <a:solidFill>
                  <a:schemeClr val="bg1"/>
                </a:solidFill>
                <a:latin typeface="Trebuchet MS" pitchFamily="34" charset="0"/>
                <a:cs typeface="Arial" pitchFamily="34" charset="0"/>
              </a:rPr>
              <a:t>Projectos Colaborativos</a:t>
            </a:r>
          </a:p>
          <a:p>
            <a:pPr>
              <a:spcBef>
                <a:spcPct val="20000"/>
              </a:spcBef>
              <a:defRPr/>
            </a:pPr>
            <a:r>
              <a:rPr lang="pt-PT" sz="3200" b="1" dirty="0" err="1" smtClean="0">
                <a:solidFill>
                  <a:schemeClr val="bg1"/>
                </a:solidFill>
                <a:latin typeface="Trebuchet MS" pitchFamily="34" charset="0"/>
                <a:cs typeface="Arial" pitchFamily="34" charset="0"/>
              </a:rPr>
              <a:t>EnerEscolas</a:t>
            </a:r>
            <a:endParaRPr lang="pt-PT" sz="3200" b="1" dirty="0">
              <a:solidFill>
                <a:schemeClr val="bg1"/>
              </a:solidFill>
              <a:latin typeface="Trebuchet MS" pitchFamily="34" charset="0"/>
              <a:cs typeface="Arial" pitchFamily="34" charset="0"/>
            </a:endParaRPr>
          </a:p>
        </p:txBody>
      </p:sp>
      <p:sp>
        <p:nvSpPr>
          <p:cNvPr id="3" name="Content Placeholder 3"/>
          <p:cNvSpPr txBox="1">
            <a:spLocks/>
          </p:cNvSpPr>
          <p:nvPr/>
        </p:nvSpPr>
        <p:spPr>
          <a:xfrm>
            <a:off x="278620" y="1895136"/>
            <a:ext cx="7949330" cy="50179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2400" b="1" dirty="0" smtClean="0">
                <a:solidFill>
                  <a:prstClr val="white">
                    <a:lumMod val="50000"/>
                  </a:prstClr>
                </a:solidFill>
                <a:latin typeface="Trebuchet MS" pitchFamily="34" charset="0"/>
              </a:rPr>
              <a:t>	</a:t>
            </a:r>
            <a:r>
              <a:rPr lang="pt-PT" sz="1400" b="1" dirty="0" smtClean="0">
                <a:solidFill>
                  <a:prstClr val="white">
                    <a:lumMod val="50000"/>
                  </a:prstClr>
                </a:solidFill>
                <a:latin typeface="Trebuchet MS" pitchFamily="34" charset="0"/>
              </a:rPr>
              <a:t>Objectivo</a:t>
            </a:r>
            <a:r>
              <a:rPr lang="pt-PT" sz="1400" b="1" dirty="0">
                <a:solidFill>
                  <a:prstClr val="white">
                    <a:lumMod val="50000"/>
                  </a:prstClr>
                </a:solidFill>
                <a:latin typeface="Trebuchet MS" pitchFamily="34" charset="0"/>
              </a:rPr>
              <a:t> </a:t>
            </a:r>
            <a:r>
              <a:rPr lang="pt-PT" sz="1400" b="1" dirty="0" smtClean="0">
                <a:solidFill>
                  <a:prstClr val="white">
                    <a:lumMod val="50000"/>
                  </a:prstClr>
                </a:solidFill>
                <a:latin typeface="Trebuchet MS" pitchFamily="34" charset="0"/>
              </a:rPr>
              <a:t>: </a:t>
            </a:r>
            <a:r>
              <a:rPr lang="pt-PT" sz="1400" b="1" dirty="0">
                <a:solidFill>
                  <a:prstClr val="white">
                    <a:lumMod val="50000"/>
                  </a:prstClr>
                </a:solidFill>
                <a:latin typeface="Trebuchet MS" pitchFamily="34" charset="0"/>
              </a:rPr>
              <a:t>O objectivo do projecto é desenvolver uma plataforma de eficiência energética especificamente dirigida às escolas. </a:t>
            </a:r>
          </a:p>
          <a:p>
            <a:pPr>
              <a:buFont typeface="Arial"/>
              <a:buNone/>
            </a:pPr>
            <a:endParaRPr lang="pt-PT" sz="1400" b="1" dirty="0">
              <a:solidFill>
                <a:prstClr val="white">
                  <a:lumMod val="50000"/>
                </a:prstClr>
              </a:solidFill>
              <a:latin typeface="Trebuchet MS" pitchFamily="34" charset="0"/>
            </a:endParaRP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r>
              <a:rPr lang="pt-PT" sz="1400" b="1" dirty="0" smtClean="0">
                <a:solidFill>
                  <a:prstClr val="white">
                    <a:lumMod val="50000"/>
                  </a:prstClr>
                </a:solidFill>
                <a:latin typeface="Trebuchet MS" pitchFamily="34" charset="0"/>
              </a:rPr>
              <a:t>	</a:t>
            </a: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marL="0" indent="0">
              <a:buNone/>
            </a:pPr>
            <a:r>
              <a:rPr lang="pt-PT" sz="1400" b="1" dirty="0">
                <a:solidFill>
                  <a:prstClr val="white">
                    <a:lumMod val="50000"/>
                  </a:prstClr>
                </a:solidFill>
                <a:latin typeface="Trebuchet MS" pitchFamily="34" charset="0"/>
              </a:rPr>
              <a:t>	</a:t>
            </a:r>
            <a:r>
              <a:rPr lang="pt-PT" sz="1400" b="1" dirty="0" smtClean="0">
                <a:solidFill>
                  <a:prstClr val="white">
                    <a:lumMod val="50000"/>
                  </a:prstClr>
                </a:solidFill>
                <a:latin typeface="Trebuchet MS" pitchFamily="34" charset="0"/>
              </a:rPr>
              <a:t>Projecto:  </a:t>
            </a:r>
            <a:r>
              <a:rPr lang="pt-PT" sz="1400" b="1" dirty="0">
                <a:solidFill>
                  <a:prstClr val="white">
                    <a:lumMod val="50000"/>
                  </a:prstClr>
                </a:solidFill>
                <a:latin typeface="Trebuchet MS" pitchFamily="34" charset="0"/>
              </a:rPr>
              <a:t>Solução de eficiência energética especificamente dedicada às escolas, </a:t>
            </a:r>
            <a:r>
              <a:rPr lang="pt-PT" sz="1400" b="1" dirty="0" smtClean="0">
                <a:solidFill>
                  <a:prstClr val="white">
                    <a:lumMod val="50000"/>
                  </a:prstClr>
                </a:solidFill>
                <a:latin typeface="Trebuchet MS" pitchFamily="34" charset="0"/>
              </a:rPr>
              <a:t>	incluindo </a:t>
            </a:r>
            <a:r>
              <a:rPr lang="pt-PT" sz="1400" b="1" dirty="0">
                <a:solidFill>
                  <a:prstClr val="white">
                    <a:lumMod val="50000"/>
                  </a:prstClr>
                </a:solidFill>
                <a:latin typeface="Trebuchet MS" pitchFamily="34" charset="0"/>
              </a:rPr>
              <a:t>	medidores de consumos (gás, água, electricidade), uma estação </a:t>
            </a:r>
            <a:r>
              <a:rPr lang="pt-PT" sz="1400" b="1" dirty="0" smtClean="0">
                <a:solidFill>
                  <a:prstClr val="white">
                    <a:lumMod val="50000"/>
                  </a:prstClr>
                </a:solidFill>
                <a:latin typeface="Trebuchet MS" pitchFamily="34" charset="0"/>
              </a:rPr>
              <a:t>	meteorológica</a:t>
            </a:r>
            <a:r>
              <a:rPr lang="pt-PT" sz="1400" b="1" dirty="0">
                <a:solidFill>
                  <a:prstClr val="white">
                    <a:lumMod val="50000"/>
                  </a:prstClr>
                </a:solidFill>
                <a:latin typeface="Trebuchet MS" pitchFamily="34" charset="0"/>
              </a:rPr>
              <a:t>, uma rede </a:t>
            </a:r>
            <a:r>
              <a:rPr lang="pt-PT" sz="1400" b="1" dirty="0" err="1" smtClean="0">
                <a:solidFill>
                  <a:prstClr val="white">
                    <a:lumMod val="50000"/>
                  </a:prstClr>
                </a:solidFill>
                <a:latin typeface="Trebuchet MS" pitchFamily="34" charset="0"/>
              </a:rPr>
              <a:t>mesh</a:t>
            </a:r>
            <a:r>
              <a:rPr lang="pt-PT" sz="1400" b="1" dirty="0" smtClean="0">
                <a:solidFill>
                  <a:prstClr val="white">
                    <a:lumMod val="50000"/>
                  </a:prstClr>
                </a:solidFill>
                <a:latin typeface="Trebuchet MS" pitchFamily="34" charset="0"/>
              </a:rPr>
              <a:t> de  recolha </a:t>
            </a:r>
            <a:r>
              <a:rPr lang="pt-PT" sz="1400" b="1" dirty="0">
                <a:solidFill>
                  <a:prstClr val="white">
                    <a:lumMod val="50000"/>
                  </a:prstClr>
                </a:solidFill>
                <a:latin typeface="Trebuchet MS" pitchFamily="34" charset="0"/>
              </a:rPr>
              <a:t>de dados e um software educativo que </a:t>
            </a:r>
            <a:r>
              <a:rPr lang="pt-PT" sz="1400" b="1" dirty="0" smtClean="0">
                <a:solidFill>
                  <a:prstClr val="white">
                    <a:lumMod val="50000"/>
                  </a:prstClr>
                </a:solidFill>
                <a:latin typeface="Trebuchet MS" pitchFamily="34" charset="0"/>
              </a:rPr>
              <a:t>	apresenta </a:t>
            </a:r>
            <a:r>
              <a:rPr lang="pt-PT" sz="1400" b="1" dirty="0">
                <a:solidFill>
                  <a:prstClr val="white">
                    <a:lumMod val="50000"/>
                  </a:prstClr>
                </a:solidFill>
                <a:latin typeface="Trebuchet MS" pitchFamily="34" charset="0"/>
              </a:rPr>
              <a:t>o tema da eficiência energética do ponto </a:t>
            </a:r>
            <a:r>
              <a:rPr lang="pt-PT" sz="1400" b="1" dirty="0" smtClean="0">
                <a:solidFill>
                  <a:prstClr val="white">
                    <a:lumMod val="50000"/>
                  </a:prstClr>
                </a:solidFill>
                <a:latin typeface="Trebuchet MS" pitchFamily="34" charset="0"/>
              </a:rPr>
              <a:t>de </a:t>
            </a:r>
            <a:r>
              <a:rPr lang="pt-PT" sz="1400" b="1" dirty="0">
                <a:solidFill>
                  <a:prstClr val="white">
                    <a:lumMod val="50000"/>
                  </a:prstClr>
                </a:solidFill>
                <a:latin typeface="Trebuchet MS" pitchFamily="34" charset="0"/>
              </a:rPr>
              <a:t>vista dos vários currículos </a:t>
            </a:r>
            <a:r>
              <a:rPr lang="pt-PT" sz="1400" b="1" dirty="0" smtClean="0">
                <a:solidFill>
                  <a:prstClr val="white">
                    <a:lumMod val="50000"/>
                  </a:prstClr>
                </a:solidFill>
                <a:latin typeface="Trebuchet MS" pitchFamily="34" charset="0"/>
              </a:rPr>
              <a:t>	académicos</a:t>
            </a:r>
            <a:r>
              <a:rPr lang="pt-PT" sz="1400" b="1" dirty="0">
                <a:solidFill>
                  <a:prstClr val="white">
                    <a:lumMod val="50000"/>
                  </a:prstClr>
                </a:solidFill>
                <a:latin typeface="Trebuchet MS" pitchFamily="34" charset="0"/>
              </a:rPr>
              <a:t>.</a:t>
            </a:r>
            <a:r>
              <a:rPr lang="en-GB" sz="1400" b="1" dirty="0">
                <a:solidFill>
                  <a:prstClr val="white">
                    <a:lumMod val="50000"/>
                  </a:prstClr>
                </a:solidFill>
                <a:latin typeface="Trebuchet MS" pitchFamily="34" charset="0"/>
              </a:rPr>
              <a: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927" y="2712818"/>
            <a:ext cx="1619179" cy="227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199" y="2774724"/>
            <a:ext cx="1675743" cy="16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782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jnogueira\Desktop\ISA\Apresentação ISA - PI\g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46" y="4201320"/>
            <a:ext cx="1943359" cy="129557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3"/>
          <p:cNvSpPr txBox="1">
            <a:spLocks/>
          </p:cNvSpPr>
          <p:nvPr/>
        </p:nvSpPr>
        <p:spPr>
          <a:xfrm>
            <a:off x="113154" y="2223155"/>
            <a:ext cx="7949330" cy="50179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Arial"/>
              <a:buNone/>
            </a:pPr>
            <a:r>
              <a:rPr lang="en-GB" sz="1600" b="1" dirty="0" smtClean="0">
                <a:solidFill>
                  <a:prstClr val="white">
                    <a:lumMod val="50000"/>
                  </a:prstClr>
                </a:solidFill>
                <a:latin typeface="Trebuchet MS" pitchFamily="34" charset="0"/>
              </a:rPr>
              <a:t>	</a:t>
            </a:r>
            <a:r>
              <a:rPr lang="pt-PT" sz="1600" b="1" dirty="0" smtClean="0">
                <a:solidFill>
                  <a:prstClr val="white">
                    <a:lumMod val="50000"/>
                  </a:prstClr>
                </a:solidFill>
                <a:latin typeface="Trebuchet MS" pitchFamily="34" charset="0"/>
              </a:rPr>
              <a:t>Empresa de base tecnológica</a:t>
            </a:r>
          </a:p>
          <a:p>
            <a:pPr>
              <a:lnSpc>
                <a:spcPct val="150000"/>
              </a:lnSpc>
              <a:buFont typeface="Arial"/>
              <a:buNone/>
            </a:pPr>
            <a:r>
              <a:rPr lang="pt-PT" sz="1600" b="1" dirty="0">
                <a:solidFill>
                  <a:prstClr val="white">
                    <a:lumMod val="50000"/>
                  </a:prstClr>
                </a:solidFill>
                <a:latin typeface="Trebuchet MS" pitchFamily="34" charset="0"/>
              </a:rPr>
              <a:t>	</a:t>
            </a:r>
            <a:r>
              <a:rPr lang="pt-PT" sz="1600" b="1" dirty="0" smtClean="0">
                <a:solidFill>
                  <a:prstClr val="white">
                    <a:lumMod val="50000"/>
                  </a:prstClr>
                </a:solidFill>
                <a:latin typeface="Trebuchet MS" pitchFamily="34" charset="0"/>
              </a:rPr>
              <a:t>Empresa líder com 20 anos de experiência</a:t>
            </a:r>
          </a:p>
          <a:p>
            <a:pPr>
              <a:lnSpc>
                <a:spcPct val="150000"/>
              </a:lnSpc>
              <a:buFont typeface="Arial"/>
              <a:buNone/>
            </a:pPr>
            <a:r>
              <a:rPr lang="pt-PT" sz="1600" b="1" dirty="0">
                <a:solidFill>
                  <a:prstClr val="white">
                    <a:lumMod val="50000"/>
                  </a:prstClr>
                </a:solidFill>
                <a:latin typeface="Trebuchet MS" pitchFamily="34" charset="0"/>
              </a:rPr>
              <a:t>	</a:t>
            </a:r>
            <a:r>
              <a:rPr lang="pt-PT" sz="1600" b="1" dirty="0" smtClean="0">
                <a:solidFill>
                  <a:prstClr val="white">
                    <a:lumMod val="50000"/>
                  </a:prstClr>
                </a:solidFill>
                <a:latin typeface="Trebuchet MS" pitchFamily="34" charset="0"/>
              </a:rPr>
              <a:t>Spin-</a:t>
            </a:r>
            <a:r>
              <a:rPr lang="pt-PT" sz="1600" b="1" dirty="0" err="1" smtClean="0">
                <a:solidFill>
                  <a:prstClr val="white">
                    <a:lumMod val="50000"/>
                  </a:prstClr>
                </a:solidFill>
                <a:latin typeface="Trebuchet MS" pitchFamily="34" charset="0"/>
              </a:rPr>
              <a:t>off</a:t>
            </a:r>
            <a:r>
              <a:rPr lang="pt-PT" sz="1600" b="1" dirty="0" smtClean="0">
                <a:solidFill>
                  <a:prstClr val="white">
                    <a:lumMod val="50000"/>
                  </a:prstClr>
                </a:solidFill>
                <a:latin typeface="Trebuchet MS" pitchFamily="34" charset="0"/>
              </a:rPr>
              <a:t> da a Universidade de Coimbra  </a:t>
            </a:r>
          </a:p>
          <a:p>
            <a:pPr>
              <a:lnSpc>
                <a:spcPct val="150000"/>
              </a:lnSpc>
              <a:buFont typeface="Arial"/>
              <a:buNone/>
            </a:pPr>
            <a:r>
              <a:rPr lang="pt-PT" sz="1600" b="1" dirty="0">
                <a:solidFill>
                  <a:prstClr val="white">
                    <a:lumMod val="50000"/>
                  </a:prstClr>
                </a:solidFill>
                <a:latin typeface="Trebuchet MS" pitchFamily="34" charset="0"/>
              </a:rPr>
              <a:t>	</a:t>
            </a:r>
            <a:r>
              <a:rPr lang="pt-PT" sz="1600" b="1" dirty="0" smtClean="0">
                <a:solidFill>
                  <a:prstClr val="white">
                    <a:lumMod val="50000"/>
                  </a:prstClr>
                </a:solidFill>
                <a:latin typeface="Trebuchet MS" pitchFamily="34" charset="0"/>
              </a:rPr>
              <a:t>Evolução baseada na inovação  </a:t>
            </a:r>
          </a:p>
          <a:p>
            <a:pPr>
              <a:lnSpc>
                <a:spcPct val="150000"/>
              </a:lnSpc>
              <a:buFont typeface="Arial"/>
              <a:buNone/>
            </a:pPr>
            <a:r>
              <a:rPr lang="pt-PT" sz="1600" b="1" dirty="0">
                <a:solidFill>
                  <a:prstClr val="white">
                    <a:lumMod val="50000"/>
                  </a:prstClr>
                </a:solidFill>
                <a:latin typeface="Trebuchet MS" pitchFamily="34" charset="0"/>
              </a:rPr>
              <a:t>	</a:t>
            </a:r>
            <a:r>
              <a:rPr lang="pt-PT" sz="1600" b="1" dirty="0" smtClean="0">
                <a:solidFill>
                  <a:prstClr val="white">
                    <a:lumMod val="50000"/>
                  </a:prstClr>
                </a:solidFill>
                <a:latin typeface="Trebuchet MS" pitchFamily="34" charset="0"/>
              </a:rPr>
              <a:t>Cooperação com Universidades e Centros de Investigação </a:t>
            </a:r>
          </a:p>
          <a:p>
            <a:pPr>
              <a:lnSpc>
                <a:spcPct val="150000"/>
              </a:lnSpc>
              <a:buFont typeface="Arial"/>
              <a:buNone/>
            </a:pPr>
            <a:endParaRPr lang="pt-PT" sz="1600" dirty="0" smtClean="0"/>
          </a:p>
          <a:p>
            <a:pPr>
              <a:lnSpc>
                <a:spcPct val="150000"/>
              </a:lnSpc>
              <a:buFont typeface="Arial"/>
              <a:buNone/>
            </a:pPr>
            <a:endParaRPr lang="en-GB" sz="1600" dirty="0" smtClean="0"/>
          </a:p>
          <a:p>
            <a:pPr>
              <a:lnSpc>
                <a:spcPct val="150000"/>
              </a:lnSpc>
              <a:buFont typeface="Arial"/>
              <a:buNone/>
            </a:pPr>
            <a:r>
              <a:rPr lang="en-GB" sz="1600" dirty="0" smtClean="0"/>
              <a:t>	</a:t>
            </a:r>
          </a:p>
          <a:p>
            <a:pPr>
              <a:lnSpc>
                <a:spcPct val="150000"/>
              </a:lnSpc>
              <a:buFont typeface="Arial"/>
              <a:buNone/>
            </a:pPr>
            <a:r>
              <a:rPr lang="en-GB" sz="1600" dirty="0" smtClean="0"/>
              <a:t>	</a:t>
            </a:r>
            <a:endParaRPr lang="en-GB" sz="1600" dirty="0"/>
          </a:p>
        </p:txBody>
      </p:sp>
      <p:sp>
        <p:nvSpPr>
          <p:cNvPr id="4" name="Título 1"/>
          <p:cNvSpPr txBox="1">
            <a:spLocks/>
          </p:cNvSpPr>
          <p:nvPr/>
        </p:nvSpPr>
        <p:spPr bwMode="auto">
          <a:xfrm>
            <a:off x="464023" y="555972"/>
            <a:ext cx="8306606" cy="531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ct val="20000"/>
              </a:spcBef>
              <a:defRPr/>
            </a:pPr>
            <a:r>
              <a:rPr lang="pt-PT" sz="2800" b="1" dirty="0" smtClean="0">
                <a:solidFill>
                  <a:schemeClr val="bg1"/>
                </a:solidFill>
                <a:latin typeface="Trebuchet MS" pitchFamily="34" charset="0"/>
                <a:cs typeface="Arial" pitchFamily="34" charset="0"/>
              </a:rPr>
              <a:t>História</a:t>
            </a:r>
            <a:endParaRPr lang="pt-PT" sz="2800" b="1" dirty="0">
              <a:solidFill>
                <a:schemeClr val="bg1"/>
              </a:solidFill>
              <a:latin typeface="Trebuchet MS" pitchFamily="34" charset="0"/>
              <a:cs typeface="Arial" pitchFamily="34" charset="0"/>
            </a:endParaRPr>
          </a:p>
        </p:txBody>
      </p:sp>
      <p:pic>
        <p:nvPicPr>
          <p:cNvPr id="1027" name="Picture 3" descr="C:\Users\jnogueira\Desktop\ISA\Apresentação ISA - PI\logo-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075" y="4374182"/>
            <a:ext cx="2209800" cy="8143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nogueira\Desktop\ISA\Apresentação ISA - PI\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1977" y="5252270"/>
            <a:ext cx="2016115" cy="7084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nogueira\Desktop\ISA\Apresentação ISA - PI\Lulea_Tekniska_Universitet-logo-4F35C9383B-seeklogo_com.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6703" y="439579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jnogueira\Desktop\ISA\Apresentação ISA - PI\MIT_Portug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0600" y="5406250"/>
            <a:ext cx="2206071" cy="46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6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41191" y="312187"/>
            <a:ext cx="6537280" cy="113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rgbClr val="FF0000"/>
                </a:solidFill>
                <a:latin typeface="ClanOT-Medium"/>
                <a:ea typeface="+mj-ea"/>
                <a:cs typeface="ClanOT-Medium"/>
              </a:defRPr>
            </a:lvl1pPr>
          </a:lstStyle>
          <a:p>
            <a:pPr>
              <a:spcBef>
                <a:spcPct val="20000"/>
              </a:spcBef>
              <a:defRPr/>
            </a:pPr>
            <a:r>
              <a:rPr lang="pt-PT" sz="3200" b="1" dirty="0" smtClean="0">
                <a:solidFill>
                  <a:schemeClr val="bg1"/>
                </a:solidFill>
                <a:latin typeface="Trebuchet MS" pitchFamily="34" charset="0"/>
                <a:cs typeface="Arial" pitchFamily="34" charset="0"/>
              </a:rPr>
              <a:t>Projectos Colaborativos</a:t>
            </a:r>
          </a:p>
          <a:p>
            <a:pPr>
              <a:spcBef>
                <a:spcPct val="20000"/>
              </a:spcBef>
              <a:defRPr/>
            </a:pPr>
            <a:r>
              <a:rPr lang="pt-PT" sz="3200" b="1" dirty="0" err="1" smtClean="0">
                <a:solidFill>
                  <a:schemeClr val="bg1"/>
                </a:solidFill>
                <a:latin typeface="Trebuchet MS" pitchFamily="34" charset="0"/>
                <a:cs typeface="Arial" pitchFamily="34" charset="0"/>
              </a:rPr>
              <a:t>MeasureWatt</a:t>
            </a:r>
            <a:endParaRPr lang="pt-PT" sz="3200" b="1" dirty="0">
              <a:solidFill>
                <a:schemeClr val="bg1"/>
              </a:solidFill>
              <a:latin typeface="Trebuchet MS" pitchFamily="34" charset="0"/>
              <a:cs typeface="Arial" pitchFamily="34" charset="0"/>
            </a:endParaRPr>
          </a:p>
        </p:txBody>
      </p:sp>
      <p:sp>
        <p:nvSpPr>
          <p:cNvPr id="4" name="Content Placeholder 3"/>
          <p:cNvSpPr txBox="1">
            <a:spLocks/>
          </p:cNvSpPr>
          <p:nvPr/>
        </p:nvSpPr>
        <p:spPr>
          <a:xfrm>
            <a:off x="0" y="2072560"/>
            <a:ext cx="5228057" cy="44237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buNone/>
            </a:pPr>
            <a:r>
              <a:rPr lang="pt-PT" sz="1200" b="1" dirty="0" smtClean="0">
                <a:solidFill>
                  <a:prstClr val="white">
                    <a:lumMod val="50000"/>
                  </a:prstClr>
                </a:solidFill>
                <a:latin typeface="Trebuchet MS" pitchFamily="34" charset="0"/>
              </a:rPr>
              <a:t>Objectivo </a:t>
            </a:r>
            <a:r>
              <a:rPr lang="pt-PT" sz="1200" b="1" dirty="0" smtClean="0">
                <a:solidFill>
                  <a:prstClr val="white">
                    <a:lumMod val="50000"/>
                  </a:prstClr>
                </a:solidFill>
                <a:latin typeface="Trebuchet MS" pitchFamily="34" charset="0"/>
              </a:rPr>
              <a:t>: O projecto visa o desenvolvimento rápido de uma nova geração de medidores de energia, de arquitectura modular, com elevada qualidade de </a:t>
            </a:r>
            <a:r>
              <a:rPr lang="pt-PT" sz="1200" b="1" dirty="0" smtClean="0">
                <a:solidFill>
                  <a:prstClr val="white">
                    <a:lumMod val="50000"/>
                  </a:prstClr>
                </a:solidFill>
                <a:latin typeface="Trebuchet MS" pitchFamily="34" charset="0"/>
              </a:rPr>
              <a:t>design.</a:t>
            </a:r>
          </a:p>
          <a:p>
            <a:pPr marL="0">
              <a:buNone/>
            </a:pPr>
            <a:endParaRPr lang="pt-PT" sz="1200" b="1" dirty="0">
              <a:solidFill>
                <a:prstClr val="white">
                  <a:lumMod val="50000"/>
                </a:prstClr>
              </a:solidFill>
              <a:latin typeface="Trebuchet MS" pitchFamily="34" charset="0"/>
            </a:endParaRPr>
          </a:p>
          <a:p>
            <a:pPr>
              <a:buNone/>
            </a:pPr>
            <a:endParaRPr lang="pt-PT" sz="1200" b="1" dirty="0" smtClean="0">
              <a:solidFill>
                <a:prstClr val="white">
                  <a:lumMod val="50000"/>
                </a:prstClr>
              </a:solidFill>
              <a:latin typeface="Trebuchet MS" pitchFamily="34" charset="0"/>
            </a:endParaRPr>
          </a:p>
          <a:p>
            <a:pPr>
              <a:buNone/>
            </a:pPr>
            <a:endParaRPr lang="pt-PT" sz="1200" b="1" dirty="0">
              <a:solidFill>
                <a:prstClr val="white">
                  <a:lumMod val="50000"/>
                </a:prstClr>
              </a:solidFill>
              <a:latin typeface="Trebuchet MS" pitchFamily="34" charset="0"/>
            </a:endParaRPr>
          </a:p>
          <a:p>
            <a:pPr>
              <a:buNone/>
            </a:pPr>
            <a:endParaRPr lang="pt-PT" sz="1200" b="1" dirty="0">
              <a:solidFill>
                <a:prstClr val="white">
                  <a:lumMod val="50000"/>
                </a:prstClr>
              </a:solidFill>
              <a:latin typeface="Trebuchet MS" pitchFamily="34" charset="0"/>
            </a:endParaRPr>
          </a:p>
          <a:p>
            <a:pPr>
              <a:buFont typeface="Arial"/>
              <a:buNone/>
            </a:pPr>
            <a:endParaRPr lang="pt-PT" sz="1200" b="1" dirty="0" smtClean="0">
              <a:solidFill>
                <a:prstClr val="white">
                  <a:lumMod val="50000"/>
                </a:prstClr>
              </a:solidFill>
              <a:latin typeface="Trebuchet MS" pitchFamily="34" charset="0"/>
            </a:endParaRPr>
          </a:p>
          <a:p>
            <a:pPr>
              <a:buFont typeface="Arial"/>
              <a:buNone/>
            </a:pPr>
            <a:endParaRPr lang="pt-PT" sz="1200" b="1" dirty="0" smtClean="0">
              <a:solidFill>
                <a:prstClr val="white">
                  <a:lumMod val="50000"/>
                </a:prstClr>
              </a:solidFill>
              <a:latin typeface="Trebuchet MS" pitchFamily="34" charset="0"/>
            </a:endParaRPr>
          </a:p>
          <a:p>
            <a:pPr>
              <a:buFont typeface="Arial"/>
              <a:buNone/>
            </a:pPr>
            <a:endParaRPr lang="pt-PT" sz="1200" b="1" dirty="0">
              <a:solidFill>
                <a:prstClr val="white">
                  <a:lumMod val="50000"/>
                </a:prstClr>
              </a:solidFill>
              <a:latin typeface="Trebuchet MS" pitchFamily="34" charset="0"/>
            </a:endParaRPr>
          </a:p>
          <a:p>
            <a:pPr>
              <a:buFont typeface="Arial"/>
              <a:buNone/>
            </a:pPr>
            <a:endParaRPr lang="pt-PT" sz="1200" b="1" dirty="0" smtClean="0">
              <a:solidFill>
                <a:prstClr val="white">
                  <a:lumMod val="50000"/>
                </a:prstClr>
              </a:solidFill>
              <a:latin typeface="Trebuchet MS" pitchFamily="34" charset="0"/>
            </a:endParaRPr>
          </a:p>
          <a:p>
            <a:pPr>
              <a:buFont typeface="Arial"/>
              <a:buNone/>
            </a:pPr>
            <a:endParaRPr lang="pt-PT" sz="1200" b="1" dirty="0">
              <a:solidFill>
                <a:prstClr val="white">
                  <a:lumMod val="50000"/>
                </a:prstClr>
              </a:solidFill>
              <a:latin typeface="Trebuchet MS" pitchFamily="34" charset="0"/>
            </a:endParaRPr>
          </a:p>
          <a:p>
            <a:pPr>
              <a:buFont typeface="Arial"/>
              <a:buNone/>
            </a:pPr>
            <a:endParaRPr lang="pt-PT" sz="1200" b="1" dirty="0" smtClean="0">
              <a:solidFill>
                <a:prstClr val="white">
                  <a:lumMod val="50000"/>
                </a:prstClr>
              </a:solidFill>
              <a:latin typeface="Trebuchet MS" pitchFamily="34" charset="0"/>
            </a:endParaRPr>
          </a:p>
          <a:p>
            <a:pPr>
              <a:buFont typeface="Arial"/>
              <a:buNone/>
            </a:pPr>
            <a:endParaRPr lang="pt-PT" sz="1200" b="1" dirty="0" smtClean="0">
              <a:solidFill>
                <a:prstClr val="white">
                  <a:lumMod val="50000"/>
                </a:prstClr>
              </a:solidFill>
              <a:latin typeface="Trebuchet MS" pitchFamily="34" charset="0"/>
            </a:endParaRPr>
          </a:p>
          <a:p>
            <a:pPr>
              <a:buFont typeface="Arial"/>
              <a:buNone/>
            </a:pPr>
            <a:endParaRPr lang="pt-PT" sz="1200" b="1" dirty="0">
              <a:solidFill>
                <a:prstClr val="white">
                  <a:lumMod val="50000"/>
                </a:prstClr>
              </a:solidFill>
              <a:latin typeface="Trebuchet MS" pitchFamily="34" charset="0"/>
            </a:endParaRPr>
          </a:p>
          <a:p>
            <a:pPr marL="0" indent="0">
              <a:buNone/>
            </a:pPr>
            <a:r>
              <a:rPr lang="pt-PT" sz="1200" b="1" dirty="0" smtClean="0">
                <a:solidFill>
                  <a:prstClr val="white">
                    <a:lumMod val="50000"/>
                  </a:prstClr>
                </a:solidFill>
                <a:latin typeface="Trebuchet MS" pitchFamily="34" charset="0"/>
              </a:rPr>
              <a:t>Projecto</a:t>
            </a:r>
            <a:r>
              <a:rPr lang="pt-PT" sz="1200" b="1" dirty="0">
                <a:solidFill>
                  <a:prstClr val="white">
                    <a:lumMod val="50000"/>
                  </a:prstClr>
                </a:solidFill>
                <a:latin typeface="Trebuchet MS" pitchFamily="34" charset="0"/>
              </a:rPr>
              <a:t>: Software de </a:t>
            </a:r>
            <a:r>
              <a:rPr lang="pt-PT" sz="1200" b="1" dirty="0" err="1">
                <a:solidFill>
                  <a:prstClr val="white">
                    <a:lumMod val="50000"/>
                  </a:prstClr>
                </a:solidFill>
                <a:latin typeface="Trebuchet MS" pitchFamily="34" charset="0"/>
              </a:rPr>
              <a:t>Back</a:t>
            </a:r>
            <a:r>
              <a:rPr lang="pt-PT" sz="1200" b="1" dirty="0">
                <a:solidFill>
                  <a:prstClr val="white">
                    <a:lumMod val="50000"/>
                  </a:prstClr>
                </a:solidFill>
                <a:latin typeface="Trebuchet MS" pitchFamily="34" charset="0"/>
              </a:rPr>
              <a:t> Office de gestão e aconselhamento energético. Tecnologia </a:t>
            </a:r>
            <a:r>
              <a:rPr lang="pt-PT" sz="1200" b="1" dirty="0" smtClean="0">
                <a:solidFill>
                  <a:prstClr val="white">
                    <a:lumMod val="50000"/>
                  </a:prstClr>
                </a:solidFill>
                <a:latin typeface="Trebuchet MS" pitchFamily="34" charset="0"/>
              </a:rPr>
              <a:t>de </a:t>
            </a:r>
            <a:r>
              <a:rPr lang="pt-PT" sz="1200" b="1" dirty="0">
                <a:solidFill>
                  <a:prstClr val="white">
                    <a:lumMod val="50000"/>
                  </a:prstClr>
                </a:solidFill>
                <a:latin typeface="Trebuchet MS" pitchFamily="34" charset="0"/>
              </a:rPr>
              <a:t>sensores/actuadores de tomada, de sensores de indutância, com transmissão RF, </a:t>
            </a:r>
            <a:r>
              <a:rPr lang="pt-PT" sz="1200" b="1" dirty="0" smtClean="0">
                <a:solidFill>
                  <a:prstClr val="white">
                    <a:lumMod val="50000"/>
                  </a:prstClr>
                </a:solidFill>
                <a:latin typeface="Trebuchet MS" pitchFamily="34" charset="0"/>
              </a:rPr>
              <a:t>para </a:t>
            </a:r>
            <a:r>
              <a:rPr lang="pt-PT" sz="1200" b="1" dirty="0">
                <a:solidFill>
                  <a:prstClr val="white">
                    <a:lumMod val="50000"/>
                  </a:prstClr>
                </a:solidFill>
                <a:latin typeface="Trebuchet MS" pitchFamily="34" charset="0"/>
              </a:rPr>
              <a:t>medição de consumo agregado do contador e a tecnologia de displays de consumo </a:t>
            </a:r>
            <a:r>
              <a:rPr lang="pt-PT" sz="1200" b="1" dirty="0">
                <a:solidFill>
                  <a:prstClr val="white">
                    <a:lumMod val="50000"/>
                  </a:prstClr>
                </a:solidFill>
                <a:latin typeface="Trebuchet MS" pitchFamily="34" charset="0"/>
              </a:rPr>
              <a:t> </a:t>
            </a:r>
            <a:r>
              <a:rPr lang="pt-PT" sz="1200" b="1" dirty="0" smtClean="0">
                <a:solidFill>
                  <a:prstClr val="white">
                    <a:lumMod val="50000"/>
                  </a:prstClr>
                </a:solidFill>
                <a:latin typeface="Trebuchet MS" pitchFamily="34" charset="0"/>
              </a:rPr>
              <a:t>portáteis</a:t>
            </a:r>
            <a:r>
              <a:rPr lang="pt-PT" sz="1200" b="1" dirty="0">
                <a:solidFill>
                  <a:prstClr val="white">
                    <a:lumMod val="50000"/>
                  </a:prstClr>
                </a:solidFill>
                <a:latin typeface="Trebuchet MS" pitchFamily="34" charset="0"/>
              </a:rPr>
              <a:t>.</a:t>
            </a:r>
            <a:endParaRPr lang="en-GB" sz="1200" b="1" dirty="0">
              <a:solidFill>
                <a:prstClr val="white">
                  <a:lumMod val="50000"/>
                </a:prstClr>
              </a:solidFill>
              <a:latin typeface="Trebuchet MS" pitchFamily="34" charset="0"/>
            </a:endParaRPr>
          </a:p>
        </p:txBody>
      </p:sp>
      <p:pic>
        <p:nvPicPr>
          <p:cNvPr id="6" name="Picture 7" descr="iphone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4082" y="4217883"/>
            <a:ext cx="1308538" cy="2846644"/>
          </a:xfrm>
          <a:prstGeom prst="rect">
            <a:avLst/>
          </a:prstGeom>
        </p:spPr>
      </p:pic>
      <p:pic>
        <p:nvPicPr>
          <p:cNvPr id="7" name="Picture 7" descr="Screen Shot 2011-09-28 at 11.02.39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2620" y="4397092"/>
            <a:ext cx="2512296" cy="2022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5" descr="Screen Shot 2011-10-31 at 6.36.24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20804" y="6180357"/>
            <a:ext cx="920247" cy="633573"/>
          </a:xfrm>
          <a:prstGeom prst="rect">
            <a:avLst/>
          </a:prstGeom>
        </p:spPr>
      </p:pic>
      <p:pic>
        <p:nvPicPr>
          <p:cNvPr id="9" name="Picture 8" descr="Screen Shot 2011-09-28 at 10.53.53 P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28057" y="2078413"/>
            <a:ext cx="3431701" cy="2092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14" descr="Screen Shot 2011-10-31 at 6.08.52 PM.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3464" y="2686862"/>
            <a:ext cx="3809352" cy="2434091"/>
          </a:xfrm>
          <a:prstGeom prst="rect">
            <a:avLst/>
          </a:prstGeom>
        </p:spPr>
      </p:pic>
      <p:sp>
        <p:nvSpPr>
          <p:cNvPr id="11" name="CaixaDeTexto 10"/>
          <p:cNvSpPr txBox="1"/>
          <p:nvPr/>
        </p:nvSpPr>
        <p:spPr>
          <a:xfrm>
            <a:off x="5890352" y="2686862"/>
            <a:ext cx="154397" cy="248945"/>
          </a:xfrm>
          <a:prstGeom prst="rect">
            <a:avLst/>
          </a:prstGeom>
          <a:noFill/>
        </p:spPr>
        <p:txBody>
          <a:bodyPr wrap="square" rtlCol="0">
            <a:spAutoFit/>
          </a:bodyPr>
          <a:lstStyle/>
          <a:p>
            <a:endParaRPr lang="en-GB" dirty="0"/>
          </a:p>
        </p:txBody>
      </p:sp>
      <p:pic>
        <p:nvPicPr>
          <p:cNvPr id="12" name="Picture 3" descr="Screen Shot 2011-10-31 at 6.12.13 PM.png"/>
          <p:cNvPicPr>
            <a:picLocks noChangeAspect="1"/>
          </p:cNvPicPr>
          <p:nvPr/>
        </p:nvPicPr>
        <p:blipFill rotWithShape="1">
          <a:blip r:embed="rId8">
            <a:extLst>
              <a:ext uri="{28A0092B-C50C-407E-A947-70E740481C1C}">
                <a14:useLocalDpi xmlns:a14="http://schemas.microsoft.com/office/drawing/2010/main"/>
              </a:ext>
            </a:extLst>
          </a:blip>
          <a:srcRect b="18674"/>
          <a:stretch/>
        </p:blipFill>
        <p:spPr>
          <a:xfrm>
            <a:off x="5679192" y="337404"/>
            <a:ext cx="2901735" cy="1355164"/>
          </a:xfrm>
          <a:prstGeom prst="rect">
            <a:avLst/>
          </a:prstGeom>
        </p:spPr>
      </p:pic>
    </p:spTree>
    <p:extLst>
      <p:ext uri="{BB962C8B-B14F-4D97-AF65-F5344CB8AC3E}">
        <p14:creationId xmlns:p14="http://schemas.microsoft.com/office/powerpoint/2010/main" val="2663376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41191" y="312187"/>
            <a:ext cx="6537280" cy="113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rgbClr val="FF0000"/>
                </a:solidFill>
                <a:latin typeface="ClanOT-Medium"/>
                <a:ea typeface="+mj-ea"/>
                <a:cs typeface="ClanOT-Medium"/>
              </a:defRPr>
            </a:lvl1pPr>
          </a:lstStyle>
          <a:p>
            <a:pPr>
              <a:spcBef>
                <a:spcPct val="20000"/>
              </a:spcBef>
              <a:defRPr/>
            </a:pPr>
            <a:r>
              <a:rPr lang="pt-PT" sz="3200" b="1" dirty="0" smtClean="0">
                <a:solidFill>
                  <a:schemeClr val="bg1"/>
                </a:solidFill>
                <a:latin typeface="Trebuchet MS" pitchFamily="34" charset="0"/>
                <a:cs typeface="Arial" pitchFamily="34" charset="0"/>
              </a:rPr>
              <a:t>Projectos Colaborativos</a:t>
            </a:r>
          </a:p>
          <a:p>
            <a:pPr>
              <a:spcBef>
                <a:spcPct val="20000"/>
              </a:spcBef>
              <a:defRPr/>
            </a:pPr>
            <a:r>
              <a:rPr lang="pt-PT" sz="3200" b="1" dirty="0" err="1" smtClean="0">
                <a:solidFill>
                  <a:schemeClr val="bg1"/>
                </a:solidFill>
                <a:latin typeface="Trebuchet MS" pitchFamily="34" charset="0"/>
                <a:cs typeface="Arial" pitchFamily="34" charset="0"/>
              </a:rPr>
              <a:t>MagniLevel</a:t>
            </a:r>
            <a:endParaRPr lang="pt-PT" sz="3200" b="1" dirty="0">
              <a:solidFill>
                <a:schemeClr val="bg1"/>
              </a:solidFill>
              <a:latin typeface="Trebuchet MS" pitchFamily="34" charset="0"/>
              <a:cs typeface="Arial" pitchFamily="34" charset="0"/>
            </a:endParaRPr>
          </a:p>
        </p:txBody>
      </p:sp>
      <p:sp>
        <p:nvSpPr>
          <p:cNvPr id="3" name="Content Placeholder 3"/>
          <p:cNvSpPr txBox="1">
            <a:spLocks/>
          </p:cNvSpPr>
          <p:nvPr/>
        </p:nvSpPr>
        <p:spPr>
          <a:xfrm>
            <a:off x="278620" y="1895136"/>
            <a:ext cx="7949330" cy="50179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2400" b="1" dirty="0" smtClean="0">
                <a:solidFill>
                  <a:prstClr val="white">
                    <a:lumMod val="50000"/>
                  </a:prstClr>
                </a:solidFill>
                <a:latin typeface="Trebuchet MS" pitchFamily="34" charset="0"/>
              </a:rPr>
              <a:t>	</a:t>
            </a:r>
            <a:r>
              <a:rPr lang="pt-PT" sz="1400" b="1" dirty="0" smtClean="0">
                <a:solidFill>
                  <a:prstClr val="white">
                    <a:lumMod val="50000"/>
                  </a:prstClr>
                </a:solidFill>
                <a:latin typeface="Trebuchet MS" pitchFamily="34" charset="0"/>
              </a:rPr>
              <a:t>Objectivo</a:t>
            </a:r>
            <a:r>
              <a:rPr lang="pt-PT" sz="1400" b="1" dirty="0">
                <a:solidFill>
                  <a:prstClr val="white">
                    <a:lumMod val="50000"/>
                  </a:prstClr>
                </a:solidFill>
                <a:latin typeface="Trebuchet MS" pitchFamily="34" charset="0"/>
              </a:rPr>
              <a:t> : Pretende-se criar um detector magnético de estado sólido que possa ser interposto entre o tanque de gás e o visor manual, para se conhecer o nível de gás no tanque, por interpretação do sinal magnético da sonda interior do tanque.</a:t>
            </a:r>
          </a:p>
          <a:p>
            <a:pPr>
              <a:buFont typeface="Arial"/>
              <a:buNone/>
            </a:pPr>
            <a:endParaRPr lang="pt-PT" sz="1400" b="1" dirty="0">
              <a:solidFill>
                <a:prstClr val="white">
                  <a:lumMod val="50000"/>
                </a:prstClr>
              </a:solidFill>
              <a:latin typeface="Trebuchet MS" pitchFamily="34" charset="0"/>
            </a:endParaRP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r>
              <a:rPr lang="pt-PT" sz="1400" b="1" dirty="0" smtClean="0">
                <a:solidFill>
                  <a:prstClr val="white">
                    <a:lumMod val="50000"/>
                  </a:prstClr>
                </a:solidFill>
                <a:latin typeface="Trebuchet MS" pitchFamily="34" charset="0"/>
              </a:rPr>
              <a:t>	</a:t>
            </a:r>
          </a:p>
          <a:p>
            <a:pPr>
              <a:buFont typeface="Arial"/>
              <a:buNone/>
            </a:pPr>
            <a:endParaRPr lang="pt-PT" sz="1400" b="1" dirty="0">
              <a:solidFill>
                <a:prstClr val="white">
                  <a:lumMod val="50000"/>
                </a:prstClr>
              </a:solidFill>
              <a:latin typeface="Trebuchet MS" pitchFamily="34" charset="0"/>
            </a:endParaRPr>
          </a:p>
          <a:p>
            <a:pPr marL="0" indent="0">
              <a:buNone/>
            </a:pPr>
            <a:r>
              <a:rPr lang="pt-PT" sz="1400" b="1" dirty="0">
                <a:solidFill>
                  <a:prstClr val="white">
                    <a:lumMod val="50000"/>
                  </a:prstClr>
                </a:solidFill>
                <a:latin typeface="Trebuchet MS" pitchFamily="34" charset="0"/>
              </a:rPr>
              <a:t>	</a:t>
            </a:r>
            <a:endParaRPr lang="pt-PT" sz="1400" b="1" dirty="0" smtClean="0">
              <a:solidFill>
                <a:prstClr val="white">
                  <a:lumMod val="50000"/>
                </a:prstClr>
              </a:solidFill>
              <a:latin typeface="Trebuchet MS" pitchFamily="34" charset="0"/>
            </a:endParaRPr>
          </a:p>
          <a:p>
            <a:pPr marL="0" indent="0">
              <a:buNone/>
            </a:pPr>
            <a:endParaRPr lang="pt-PT" sz="1400" b="1" dirty="0">
              <a:solidFill>
                <a:prstClr val="white">
                  <a:lumMod val="50000"/>
                </a:prstClr>
              </a:solidFill>
              <a:latin typeface="Trebuchet MS" pitchFamily="34" charset="0"/>
            </a:endParaRPr>
          </a:p>
          <a:p>
            <a:pPr marL="0" indent="0">
              <a:buNone/>
            </a:pPr>
            <a:r>
              <a:rPr lang="pt-PT" sz="1400" b="1" dirty="0" smtClean="0">
                <a:solidFill>
                  <a:prstClr val="white">
                    <a:lumMod val="50000"/>
                  </a:prstClr>
                </a:solidFill>
                <a:latin typeface="Trebuchet MS" pitchFamily="34" charset="0"/>
              </a:rPr>
              <a:t>	Projecto</a:t>
            </a:r>
            <a:r>
              <a:rPr lang="pt-PT" sz="1400" b="1" dirty="0">
                <a:solidFill>
                  <a:prstClr val="white">
                    <a:lumMod val="50000"/>
                  </a:prstClr>
                </a:solidFill>
                <a:latin typeface="Trebuchet MS" pitchFamily="34" charset="0"/>
              </a:rPr>
              <a:t>: Sensor de direcção do campo magnético de aplicação à medição não invasiva </a:t>
            </a:r>
            <a:r>
              <a:rPr lang="pt-PT" sz="1400" b="1" dirty="0" smtClean="0">
                <a:solidFill>
                  <a:prstClr val="white">
                    <a:lumMod val="50000"/>
                  </a:prstClr>
                </a:solidFill>
                <a:latin typeface="Trebuchet MS" pitchFamily="34" charset="0"/>
              </a:rPr>
              <a:t>	e </a:t>
            </a:r>
            <a:r>
              <a:rPr lang="pt-PT" sz="1400" b="1" dirty="0">
                <a:solidFill>
                  <a:prstClr val="white">
                    <a:lumMod val="50000"/>
                  </a:prstClr>
                </a:solidFill>
                <a:latin typeface="Trebuchet MS" pitchFamily="34" charset="0"/>
              </a:rPr>
              <a:t>à transmissão remota do nível de enchimento de reservatórios de GPL</a:t>
            </a:r>
            <a:endParaRPr lang="en-GB" sz="1400" b="1" dirty="0">
              <a:solidFill>
                <a:prstClr val="white">
                  <a:lumMod val="50000"/>
                </a:prstClr>
              </a:solidFill>
              <a:latin typeface="Trebuchet MS"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081" y="3266511"/>
            <a:ext cx="2156845" cy="113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028" y="2917415"/>
            <a:ext cx="2128465" cy="183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576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41191" y="312187"/>
            <a:ext cx="6537280" cy="113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rgbClr val="FF0000"/>
                </a:solidFill>
                <a:latin typeface="ClanOT-Medium"/>
                <a:ea typeface="+mj-ea"/>
                <a:cs typeface="ClanOT-Medium"/>
              </a:defRPr>
            </a:lvl1pPr>
          </a:lstStyle>
          <a:p>
            <a:pPr>
              <a:spcBef>
                <a:spcPct val="20000"/>
              </a:spcBef>
              <a:defRPr/>
            </a:pPr>
            <a:r>
              <a:rPr lang="pt-PT" sz="3200" b="1" dirty="0" smtClean="0">
                <a:solidFill>
                  <a:schemeClr val="bg1"/>
                </a:solidFill>
                <a:latin typeface="Trebuchet MS" pitchFamily="34" charset="0"/>
                <a:cs typeface="Arial" pitchFamily="34" charset="0"/>
              </a:rPr>
              <a:t>Projectos Colaborativos</a:t>
            </a:r>
          </a:p>
          <a:p>
            <a:pPr>
              <a:spcBef>
                <a:spcPct val="20000"/>
              </a:spcBef>
              <a:defRPr/>
            </a:pPr>
            <a:r>
              <a:rPr lang="pt-PT" sz="3200" b="1" dirty="0" smtClean="0">
                <a:solidFill>
                  <a:schemeClr val="bg1"/>
                </a:solidFill>
                <a:latin typeface="Trebuchet MS" pitchFamily="34" charset="0"/>
                <a:cs typeface="Arial" pitchFamily="34" charset="0"/>
              </a:rPr>
              <a:t>ISA </a:t>
            </a:r>
            <a:r>
              <a:rPr lang="pt-PT" sz="3200" b="1" dirty="0" smtClean="0">
                <a:solidFill>
                  <a:schemeClr val="bg1"/>
                </a:solidFill>
                <a:latin typeface="Trebuchet MS" pitchFamily="34" charset="0"/>
                <a:cs typeface="Arial" pitchFamily="34" charset="0"/>
              </a:rPr>
              <a:t>Global</a:t>
            </a:r>
            <a:endParaRPr lang="pt-PT" sz="3200" b="1" dirty="0">
              <a:solidFill>
                <a:schemeClr val="bg1"/>
              </a:solidFill>
              <a:latin typeface="Trebuchet MS" pitchFamily="34" charset="0"/>
              <a:cs typeface="Arial" pitchFamily="34" charset="0"/>
            </a:endParaRPr>
          </a:p>
        </p:txBody>
      </p:sp>
      <p:sp>
        <p:nvSpPr>
          <p:cNvPr id="3" name="Content Placeholder 3"/>
          <p:cNvSpPr txBox="1">
            <a:spLocks/>
          </p:cNvSpPr>
          <p:nvPr/>
        </p:nvSpPr>
        <p:spPr>
          <a:xfrm>
            <a:off x="278620" y="1895136"/>
            <a:ext cx="7949330" cy="50179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2400" b="1" dirty="0" smtClean="0">
                <a:solidFill>
                  <a:prstClr val="white">
                    <a:lumMod val="50000"/>
                  </a:prstClr>
                </a:solidFill>
                <a:latin typeface="Trebuchet MS" pitchFamily="34" charset="0"/>
              </a:rPr>
              <a:t>	</a:t>
            </a:r>
            <a:r>
              <a:rPr lang="pt-PT" sz="1400" b="1" dirty="0" smtClean="0">
                <a:solidFill>
                  <a:prstClr val="white">
                    <a:lumMod val="50000"/>
                  </a:prstClr>
                </a:solidFill>
                <a:latin typeface="Trebuchet MS" pitchFamily="34" charset="0"/>
              </a:rPr>
              <a:t>Objectivo</a:t>
            </a:r>
            <a:r>
              <a:rPr lang="pt-PT" sz="1400" b="1" dirty="0">
                <a:solidFill>
                  <a:prstClr val="white">
                    <a:lumMod val="50000"/>
                  </a:prstClr>
                </a:solidFill>
                <a:latin typeface="Trebuchet MS" pitchFamily="34" charset="0"/>
              </a:rPr>
              <a:t> : Aumentar o leque de clientes e de mercados, apostando nos mercados de proximidade; Reforçar o relacionamento com os actuais  clientes, aplicando a telemetria para áreas complementares aos reservatórios de gás ; E diversificar a oferta em termos de produtos, para diminuir a excessiva dependência de apenas 1 ou 2 nichos específicos de mercado.</a:t>
            </a:r>
          </a:p>
          <a:p>
            <a:pPr>
              <a:buFont typeface="Arial"/>
              <a:buNone/>
            </a:pPr>
            <a:endParaRPr lang="pt-PT" sz="1400" b="1" dirty="0">
              <a:solidFill>
                <a:prstClr val="white">
                  <a:lumMod val="50000"/>
                </a:prstClr>
              </a:solidFill>
              <a:latin typeface="Trebuchet MS" pitchFamily="34" charset="0"/>
            </a:endParaRP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r>
              <a:rPr lang="pt-PT" sz="1400" b="1" dirty="0" smtClean="0">
                <a:solidFill>
                  <a:prstClr val="white">
                    <a:lumMod val="50000"/>
                  </a:prstClr>
                </a:solidFill>
                <a:latin typeface="Trebuchet MS" pitchFamily="34" charset="0"/>
              </a:rPr>
              <a:t>	</a:t>
            </a: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marL="0" indent="0">
              <a:buNone/>
            </a:pPr>
            <a:r>
              <a:rPr lang="pt-PT" sz="1400" b="1" dirty="0" smtClean="0">
                <a:solidFill>
                  <a:prstClr val="white">
                    <a:lumMod val="50000"/>
                  </a:prstClr>
                </a:solidFill>
                <a:latin typeface="Trebuchet MS" pitchFamily="34" charset="0"/>
              </a:rPr>
              <a:t>	Projecto</a:t>
            </a:r>
            <a:r>
              <a:rPr lang="pt-PT" sz="1400" b="1" dirty="0">
                <a:solidFill>
                  <a:prstClr val="white">
                    <a:lumMod val="50000"/>
                  </a:prstClr>
                </a:solidFill>
                <a:latin typeface="Trebuchet MS" pitchFamily="34" charset="0"/>
              </a:rPr>
              <a:t>: Aumento global de clientes; Forte crescimento no nº de encomendas de </a:t>
            </a:r>
            <a:r>
              <a:rPr lang="pt-PT" sz="1400" b="1" dirty="0" smtClean="0">
                <a:solidFill>
                  <a:prstClr val="white">
                    <a:lumMod val="50000"/>
                  </a:prstClr>
                </a:solidFill>
                <a:latin typeface="Trebuchet MS" pitchFamily="34" charset="0"/>
              </a:rPr>
              <a:t>	clientes internacionais</a:t>
            </a:r>
            <a:r>
              <a:rPr lang="pt-PT" sz="1400" b="1" dirty="0">
                <a:solidFill>
                  <a:prstClr val="white">
                    <a:lumMod val="50000"/>
                  </a:prstClr>
                </a:solidFill>
                <a:latin typeface="Trebuchet MS" pitchFamily="34" charset="0"/>
              </a:rPr>
              <a:t>; Alargamento dos mercados com presença ISA; Aumento das </a:t>
            </a:r>
            <a:r>
              <a:rPr lang="pt-PT" sz="1400" b="1" dirty="0" smtClean="0">
                <a:solidFill>
                  <a:prstClr val="white">
                    <a:lumMod val="50000"/>
                  </a:prstClr>
                </a:solidFill>
                <a:latin typeface="Trebuchet MS" pitchFamily="34" charset="0"/>
              </a:rPr>
              <a:t>	exportações </a:t>
            </a:r>
            <a:r>
              <a:rPr lang="pt-PT" sz="1400" b="1" dirty="0">
                <a:solidFill>
                  <a:prstClr val="white">
                    <a:lumMod val="50000"/>
                  </a:prstClr>
                </a:solidFill>
                <a:latin typeface="Trebuchet MS" pitchFamily="34" charset="0"/>
              </a:rPr>
              <a:t>em novos </a:t>
            </a:r>
            <a:r>
              <a:rPr lang="pt-PT" sz="1400" b="1" dirty="0" smtClean="0">
                <a:solidFill>
                  <a:prstClr val="white">
                    <a:lumMod val="50000"/>
                  </a:prstClr>
                </a:solidFill>
                <a:latin typeface="Trebuchet MS" pitchFamily="34" charset="0"/>
              </a:rPr>
              <a:t>clientes. </a:t>
            </a:r>
            <a:endParaRPr lang="en-GB" sz="1400" b="1" dirty="0">
              <a:solidFill>
                <a:prstClr val="white">
                  <a:lumMod val="50000"/>
                </a:prstClr>
              </a:solidFill>
              <a:latin typeface="Trebuchet MS"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329" y="3226927"/>
            <a:ext cx="2143290" cy="163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435" y="3176729"/>
            <a:ext cx="2546296" cy="15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202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41191" y="312187"/>
            <a:ext cx="6537280" cy="113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rgbClr val="FF0000"/>
                </a:solidFill>
                <a:latin typeface="ClanOT-Medium"/>
                <a:ea typeface="+mj-ea"/>
                <a:cs typeface="ClanOT-Medium"/>
              </a:defRPr>
            </a:lvl1pPr>
          </a:lstStyle>
          <a:p>
            <a:pPr>
              <a:spcBef>
                <a:spcPct val="20000"/>
              </a:spcBef>
              <a:defRPr/>
            </a:pPr>
            <a:r>
              <a:rPr lang="pt-PT" sz="3200" b="1" dirty="0" smtClean="0">
                <a:solidFill>
                  <a:schemeClr val="bg1"/>
                </a:solidFill>
                <a:latin typeface="Trebuchet MS" pitchFamily="34" charset="0"/>
                <a:cs typeface="Arial" pitchFamily="34" charset="0"/>
              </a:rPr>
              <a:t>Projectos Colaborativos</a:t>
            </a:r>
          </a:p>
          <a:p>
            <a:pPr>
              <a:spcBef>
                <a:spcPct val="20000"/>
              </a:spcBef>
              <a:defRPr/>
            </a:pPr>
            <a:r>
              <a:rPr lang="pt-PT" sz="3200" b="1" dirty="0" smtClean="0">
                <a:solidFill>
                  <a:schemeClr val="bg1"/>
                </a:solidFill>
                <a:latin typeface="Trebuchet MS" pitchFamily="34" charset="0"/>
                <a:cs typeface="Arial" pitchFamily="34" charset="0"/>
              </a:rPr>
              <a:t>A Step </a:t>
            </a:r>
            <a:r>
              <a:rPr lang="pt-PT" sz="3200" b="1" dirty="0" err="1" smtClean="0">
                <a:solidFill>
                  <a:schemeClr val="bg1"/>
                </a:solidFill>
                <a:latin typeface="Trebuchet MS" pitchFamily="34" charset="0"/>
                <a:cs typeface="Arial" pitchFamily="34" charset="0"/>
              </a:rPr>
              <a:t>Ahead</a:t>
            </a:r>
            <a:endParaRPr lang="pt-PT" sz="3200" b="1" dirty="0">
              <a:solidFill>
                <a:schemeClr val="bg1"/>
              </a:solidFill>
              <a:latin typeface="Trebuchet MS" pitchFamily="34" charset="0"/>
              <a:cs typeface="Arial" pitchFamily="34" charset="0"/>
            </a:endParaRPr>
          </a:p>
        </p:txBody>
      </p:sp>
      <p:sp>
        <p:nvSpPr>
          <p:cNvPr id="3" name="Content Placeholder 3"/>
          <p:cNvSpPr txBox="1">
            <a:spLocks/>
          </p:cNvSpPr>
          <p:nvPr/>
        </p:nvSpPr>
        <p:spPr>
          <a:xfrm>
            <a:off x="278620" y="1895136"/>
            <a:ext cx="7949330" cy="50179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2400" b="1" dirty="0" smtClean="0">
                <a:solidFill>
                  <a:prstClr val="white">
                    <a:lumMod val="50000"/>
                  </a:prstClr>
                </a:solidFill>
                <a:latin typeface="Trebuchet MS" pitchFamily="34" charset="0"/>
              </a:rPr>
              <a:t>	</a:t>
            </a:r>
            <a:r>
              <a:rPr lang="pt-PT" sz="1400" b="1" dirty="0" smtClean="0">
                <a:solidFill>
                  <a:prstClr val="white">
                    <a:lumMod val="50000"/>
                  </a:prstClr>
                </a:solidFill>
                <a:latin typeface="Trebuchet MS" pitchFamily="34" charset="0"/>
              </a:rPr>
              <a:t>Objectivo</a:t>
            </a:r>
            <a:r>
              <a:rPr lang="pt-PT" sz="1400" b="1" dirty="0">
                <a:solidFill>
                  <a:prstClr val="white">
                    <a:lumMod val="50000"/>
                  </a:prstClr>
                </a:solidFill>
                <a:latin typeface="Trebuchet MS" pitchFamily="34" charset="0"/>
              </a:rPr>
              <a:t> : Aumentar a competitividade da empresa pelo reforço das suas competências organizacionais, pela implementação de um sistema de qualidade e pela aposta na protecção da propriedade industrial e design. Registo das marcas e reforço da protecção da propriedade industrial da ISA; Desenvolvimento, estudo e melhorias significativas no design dos produtos da ISA, com especial atenção aos produtos da área da eficiência energética, para uso doméstico; Certificação da Qualidade NP EN ISO 9001 : 2008 (Sistemas de Gestão da Qualidade) ; Reforço da estrutura interna de gestão e organização. </a:t>
            </a:r>
          </a:p>
          <a:p>
            <a:pPr>
              <a:buFont typeface="Arial"/>
              <a:buNone/>
            </a:pPr>
            <a:endParaRPr lang="pt-PT" sz="1400" b="1" dirty="0" smtClean="0">
              <a:solidFill>
                <a:prstClr val="white">
                  <a:lumMod val="50000"/>
                </a:prstClr>
              </a:solidFill>
              <a:latin typeface="Trebuchet MS" pitchFamily="34" charset="0"/>
            </a:endParaRPr>
          </a:p>
          <a:p>
            <a:pPr>
              <a:buFont typeface="Arial"/>
              <a:buNone/>
            </a:pPr>
            <a:endParaRPr lang="pt-PT" sz="1400" b="1" dirty="0">
              <a:solidFill>
                <a:prstClr val="white">
                  <a:lumMod val="50000"/>
                </a:prstClr>
              </a:solidFill>
              <a:latin typeface="Trebuchet MS" pitchFamily="34" charset="0"/>
            </a:endParaRPr>
          </a:p>
          <a:p>
            <a:pPr>
              <a:buFont typeface="Arial"/>
              <a:buNone/>
            </a:pPr>
            <a:r>
              <a:rPr lang="pt-PT" sz="1400" b="1" dirty="0" smtClean="0">
                <a:solidFill>
                  <a:prstClr val="white">
                    <a:lumMod val="50000"/>
                  </a:prstClr>
                </a:solidFill>
                <a:latin typeface="Trebuchet MS" pitchFamily="34" charset="0"/>
              </a:rPr>
              <a:t>	</a:t>
            </a:r>
          </a:p>
          <a:p>
            <a:pPr>
              <a:buFont typeface="Arial"/>
              <a:buNone/>
            </a:pPr>
            <a:endParaRPr lang="pt-PT" sz="1400" b="1" dirty="0" smtClean="0">
              <a:solidFill>
                <a:prstClr val="white">
                  <a:lumMod val="50000"/>
                </a:prstClr>
              </a:solidFill>
              <a:latin typeface="Trebuchet MS" pitchFamily="34" charset="0"/>
            </a:endParaRPr>
          </a:p>
          <a:p>
            <a:pPr marL="0" indent="0">
              <a:buNone/>
            </a:pPr>
            <a:r>
              <a:rPr lang="pt-PT" sz="1400" b="1" dirty="0" smtClean="0">
                <a:solidFill>
                  <a:prstClr val="white">
                    <a:lumMod val="50000"/>
                  </a:prstClr>
                </a:solidFill>
                <a:latin typeface="Trebuchet MS" pitchFamily="34" charset="0"/>
              </a:rPr>
              <a:t>	Projecto: </a:t>
            </a:r>
            <a:r>
              <a:rPr lang="pt-PT" sz="1400" b="1" dirty="0">
                <a:solidFill>
                  <a:prstClr val="white">
                    <a:lumMod val="50000"/>
                  </a:prstClr>
                </a:solidFill>
                <a:latin typeface="Trebuchet MS" pitchFamily="34" charset="0"/>
              </a:rPr>
              <a:t>Através do reforço das competências internas, da melhoria da sua imagem e </a:t>
            </a:r>
            <a:r>
              <a:rPr lang="pt-PT" sz="1400" b="1" dirty="0" smtClean="0">
                <a:solidFill>
                  <a:prstClr val="white">
                    <a:lumMod val="50000"/>
                  </a:prstClr>
                </a:solidFill>
                <a:latin typeface="Trebuchet MS" pitchFamily="34" charset="0"/>
              </a:rPr>
              <a:t>	implementação </a:t>
            </a:r>
            <a:r>
              <a:rPr lang="pt-PT" sz="1400" b="1" dirty="0">
                <a:solidFill>
                  <a:prstClr val="white">
                    <a:lumMod val="50000"/>
                  </a:prstClr>
                </a:solidFill>
                <a:latin typeface="Trebuchet MS" pitchFamily="34" charset="0"/>
              </a:rPr>
              <a:t>do Sistema de Gestão da Qualidade, a empresa conseguiu atingir </a:t>
            </a:r>
            <a:r>
              <a:rPr lang="pt-PT" sz="1400" b="1" dirty="0" smtClean="0">
                <a:solidFill>
                  <a:prstClr val="white">
                    <a:lumMod val="50000"/>
                  </a:prstClr>
                </a:solidFill>
                <a:latin typeface="Trebuchet MS" pitchFamily="34" charset="0"/>
              </a:rPr>
              <a:t>	melhorias </a:t>
            </a:r>
            <a:r>
              <a:rPr lang="pt-PT" sz="1400" b="1" dirty="0">
                <a:solidFill>
                  <a:prstClr val="white">
                    <a:lumMod val="50000"/>
                  </a:prstClr>
                </a:solidFill>
                <a:latin typeface="Trebuchet MS" pitchFamily="34" charset="0"/>
              </a:rPr>
              <a:t>significativas na sua capacidade de resposta ao cliente, tendo em conta a sua </a:t>
            </a:r>
            <a:r>
              <a:rPr lang="pt-PT" sz="1400" b="1" dirty="0" smtClean="0">
                <a:solidFill>
                  <a:prstClr val="white">
                    <a:lumMod val="50000"/>
                  </a:prstClr>
                </a:solidFill>
                <a:latin typeface="Trebuchet MS" pitchFamily="34" charset="0"/>
              </a:rPr>
              <a:t>	satisfação </a:t>
            </a:r>
            <a:r>
              <a:rPr lang="pt-PT" sz="1400" b="1" dirty="0">
                <a:solidFill>
                  <a:prstClr val="white">
                    <a:lumMod val="50000"/>
                  </a:prstClr>
                </a:solidFill>
                <a:latin typeface="Trebuchet MS" pitchFamily="34" charset="0"/>
              </a:rPr>
              <a:t>e fidelização, bem como uma comunicação eficaz dos seus produtos e </a:t>
            </a:r>
            <a:r>
              <a:rPr lang="pt-PT" sz="1400" b="1" dirty="0" smtClean="0">
                <a:solidFill>
                  <a:prstClr val="white">
                    <a:lumMod val="50000"/>
                  </a:prstClr>
                </a:solidFill>
                <a:latin typeface="Trebuchet MS" pitchFamily="34" charset="0"/>
              </a:rPr>
              <a:t>	serviços</a:t>
            </a:r>
            <a:r>
              <a:rPr lang="pt-PT" sz="1400" b="1" dirty="0">
                <a:solidFill>
                  <a:prstClr val="white">
                    <a:lumMod val="50000"/>
                  </a:prstClr>
                </a:solidFill>
                <a:latin typeface="Trebuchet MS" pitchFamily="34" charset="0"/>
              </a:rPr>
              <a:t>. Desta forma potenciou o aumento do seu volume de negócios bem como a </a:t>
            </a:r>
            <a:r>
              <a:rPr lang="pt-PT" sz="1400" b="1" dirty="0" smtClean="0">
                <a:solidFill>
                  <a:prstClr val="white">
                    <a:lumMod val="50000"/>
                  </a:prstClr>
                </a:solidFill>
                <a:latin typeface="Trebuchet MS" pitchFamily="34" charset="0"/>
              </a:rPr>
              <a:t>	introdução </a:t>
            </a:r>
            <a:r>
              <a:rPr lang="pt-PT" sz="1400" b="1" dirty="0">
                <a:solidFill>
                  <a:prstClr val="white">
                    <a:lumMod val="50000"/>
                  </a:prstClr>
                </a:solidFill>
                <a:latin typeface="Trebuchet MS" pitchFamily="34" charset="0"/>
              </a:rPr>
              <a:t>de mecanismos para a redução de custos na sua actividade.</a:t>
            </a:r>
            <a:endParaRPr lang="en-GB" sz="1400" b="1" dirty="0">
              <a:solidFill>
                <a:prstClr val="white">
                  <a:lumMod val="50000"/>
                </a:prstClr>
              </a:solidFill>
              <a:latin typeface="Trebuchet MS"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397" y="3815255"/>
            <a:ext cx="961278" cy="93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888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41191" y="312187"/>
            <a:ext cx="6537280" cy="113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rgbClr val="FF0000"/>
                </a:solidFill>
                <a:latin typeface="ClanOT-Medium"/>
                <a:ea typeface="+mj-ea"/>
                <a:cs typeface="ClanOT-Medium"/>
              </a:defRPr>
            </a:lvl1pPr>
          </a:lstStyle>
          <a:p>
            <a:pPr>
              <a:spcBef>
                <a:spcPct val="20000"/>
              </a:spcBef>
              <a:defRPr/>
            </a:pPr>
            <a:r>
              <a:rPr lang="pt-PT" sz="3200" b="1" dirty="0" smtClean="0">
                <a:solidFill>
                  <a:schemeClr val="bg1"/>
                </a:solidFill>
                <a:latin typeface="Trebuchet MS" pitchFamily="34" charset="0"/>
                <a:cs typeface="Arial" pitchFamily="34" charset="0"/>
              </a:rPr>
              <a:t>Conclusão</a:t>
            </a:r>
            <a:endParaRPr lang="pt-PT" sz="3200" b="1" dirty="0">
              <a:solidFill>
                <a:schemeClr val="bg1"/>
              </a:solidFill>
              <a:latin typeface="Trebuchet MS" pitchFamily="34" charset="0"/>
              <a:cs typeface="Arial" pitchFamily="34" charset="0"/>
            </a:endParaRPr>
          </a:p>
        </p:txBody>
      </p:sp>
      <p:sp>
        <p:nvSpPr>
          <p:cNvPr id="3" name="Content Placeholder 3"/>
          <p:cNvSpPr txBox="1">
            <a:spLocks/>
          </p:cNvSpPr>
          <p:nvPr/>
        </p:nvSpPr>
        <p:spPr>
          <a:xfrm>
            <a:off x="341191" y="1936858"/>
            <a:ext cx="7949330" cy="501795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endParaRPr lang="en-GB" sz="2400" b="1" dirty="0" smtClean="0">
              <a:solidFill>
                <a:prstClr val="white">
                  <a:lumMod val="50000"/>
                </a:prstClr>
              </a:solidFill>
              <a:latin typeface="Trebuchet MS" pitchFamily="34" charset="0"/>
            </a:endParaRPr>
          </a:p>
          <a:p>
            <a:pPr>
              <a:buFont typeface="Arial"/>
              <a:buNone/>
            </a:pPr>
            <a:r>
              <a:rPr lang="en-GB" sz="2400" b="1" dirty="0">
                <a:solidFill>
                  <a:prstClr val="white">
                    <a:lumMod val="50000"/>
                  </a:prstClr>
                </a:solidFill>
                <a:latin typeface="Trebuchet MS" pitchFamily="34" charset="0"/>
              </a:rPr>
              <a:t>	</a:t>
            </a:r>
            <a:r>
              <a:rPr lang="en-GB" sz="2400" b="1" dirty="0" err="1" smtClean="0">
                <a:solidFill>
                  <a:prstClr val="white">
                    <a:lumMod val="50000"/>
                  </a:prstClr>
                </a:solidFill>
                <a:latin typeface="Trebuchet MS" pitchFamily="34" charset="0"/>
              </a:rPr>
              <a:t>Implementação</a:t>
            </a:r>
            <a:r>
              <a:rPr lang="en-GB" sz="2400" b="1" dirty="0" smtClean="0">
                <a:solidFill>
                  <a:prstClr val="white">
                    <a:lumMod val="50000"/>
                  </a:prstClr>
                </a:solidFill>
                <a:latin typeface="Trebuchet MS" pitchFamily="34" charset="0"/>
              </a:rPr>
              <a:t> de </a:t>
            </a:r>
            <a:r>
              <a:rPr lang="en-GB" sz="2400" b="1" dirty="0" err="1" smtClean="0">
                <a:solidFill>
                  <a:prstClr val="white">
                    <a:lumMod val="50000"/>
                  </a:prstClr>
                </a:solidFill>
                <a:latin typeface="Trebuchet MS" pitchFamily="34" charset="0"/>
              </a:rPr>
              <a:t>uma</a:t>
            </a:r>
            <a:r>
              <a:rPr lang="en-GB" sz="2400" b="1" dirty="0" smtClean="0">
                <a:solidFill>
                  <a:prstClr val="white">
                    <a:lumMod val="50000"/>
                  </a:prstClr>
                </a:solidFill>
                <a:latin typeface="Trebuchet MS" pitchFamily="34" charset="0"/>
              </a:rPr>
              <a:t> </a:t>
            </a:r>
            <a:r>
              <a:rPr lang="en-GB" sz="2400" b="1" dirty="0" err="1" smtClean="0">
                <a:solidFill>
                  <a:prstClr val="white">
                    <a:lumMod val="50000"/>
                  </a:prstClr>
                </a:solidFill>
                <a:latin typeface="Trebuchet MS" pitchFamily="34" charset="0"/>
              </a:rPr>
              <a:t>cultura</a:t>
            </a:r>
            <a:r>
              <a:rPr lang="en-GB" sz="2400" b="1" dirty="0" smtClean="0">
                <a:solidFill>
                  <a:prstClr val="white">
                    <a:lumMod val="50000"/>
                  </a:prstClr>
                </a:solidFill>
                <a:latin typeface="Trebuchet MS" pitchFamily="34" charset="0"/>
              </a:rPr>
              <a:t> de </a:t>
            </a:r>
            <a:r>
              <a:rPr lang="en-GB" sz="2400" b="1" dirty="0" err="1" smtClean="0">
                <a:solidFill>
                  <a:prstClr val="white">
                    <a:lumMod val="50000"/>
                  </a:prstClr>
                </a:solidFill>
                <a:latin typeface="Trebuchet MS" pitchFamily="34" charset="0"/>
              </a:rPr>
              <a:t>inovação</a:t>
            </a:r>
            <a:endParaRPr lang="en-GB" sz="2400" b="1" dirty="0" smtClean="0">
              <a:solidFill>
                <a:prstClr val="white">
                  <a:lumMod val="50000"/>
                </a:prstClr>
              </a:solidFill>
              <a:latin typeface="Trebuchet MS" pitchFamily="34" charset="0"/>
            </a:endParaRPr>
          </a:p>
          <a:p>
            <a:pPr>
              <a:buFont typeface="Arial"/>
              <a:buNone/>
            </a:pPr>
            <a:endParaRPr lang="en-GB" sz="2400" b="1" dirty="0">
              <a:solidFill>
                <a:prstClr val="white">
                  <a:lumMod val="50000"/>
                </a:prstClr>
              </a:solidFill>
              <a:latin typeface="Trebuchet MS" pitchFamily="34" charset="0"/>
            </a:endParaRPr>
          </a:p>
          <a:p>
            <a:pPr>
              <a:buFont typeface="Arial"/>
              <a:buNone/>
            </a:pPr>
            <a:r>
              <a:rPr lang="en-GB" sz="2400" b="1" dirty="0" smtClean="0">
                <a:solidFill>
                  <a:prstClr val="white">
                    <a:lumMod val="50000"/>
                  </a:prstClr>
                </a:solidFill>
                <a:latin typeface="Trebuchet MS" pitchFamily="34" charset="0"/>
              </a:rPr>
              <a:t>	</a:t>
            </a:r>
            <a:r>
              <a:rPr lang="en-GB" sz="2400" b="1" dirty="0" err="1" smtClean="0">
                <a:solidFill>
                  <a:prstClr val="white">
                    <a:lumMod val="50000"/>
                  </a:prstClr>
                </a:solidFill>
                <a:latin typeface="Trebuchet MS" pitchFamily="34" charset="0"/>
              </a:rPr>
              <a:t>Enfoque</a:t>
            </a:r>
            <a:r>
              <a:rPr lang="en-GB" sz="2400" b="1" dirty="0" smtClean="0">
                <a:solidFill>
                  <a:prstClr val="white">
                    <a:lumMod val="50000"/>
                  </a:prstClr>
                </a:solidFill>
                <a:latin typeface="Trebuchet MS" pitchFamily="34" charset="0"/>
              </a:rPr>
              <a:t> no </a:t>
            </a:r>
            <a:r>
              <a:rPr lang="en-GB" sz="2400" b="1" dirty="0" err="1" smtClean="0">
                <a:solidFill>
                  <a:prstClr val="white">
                    <a:lumMod val="50000"/>
                  </a:prstClr>
                </a:solidFill>
                <a:latin typeface="Trebuchet MS" pitchFamily="34" charset="0"/>
              </a:rPr>
              <a:t>mercado</a:t>
            </a:r>
            <a:r>
              <a:rPr lang="en-GB" sz="2400" b="1" dirty="0" smtClean="0">
                <a:solidFill>
                  <a:prstClr val="white">
                    <a:lumMod val="50000"/>
                  </a:prstClr>
                </a:solidFill>
                <a:latin typeface="Trebuchet MS" pitchFamily="34" charset="0"/>
              </a:rPr>
              <a:t> global</a:t>
            </a:r>
          </a:p>
          <a:p>
            <a:pPr>
              <a:buFont typeface="Arial"/>
              <a:buNone/>
            </a:pPr>
            <a:endParaRPr lang="en-GB" sz="2400" b="1" dirty="0">
              <a:solidFill>
                <a:prstClr val="white">
                  <a:lumMod val="50000"/>
                </a:prstClr>
              </a:solidFill>
              <a:latin typeface="Trebuchet MS" pitchFamily="34" charset="0"/>
            </a:endParaRPr>
          </a:p>
          <a:p>
            <a:pPr>
              <a:buFont typeface="Arial"/>
              <a:buNone/>
            </a:pPr>
            <a:r>
              <a:rPr lang="en-GB" sz="2400" b="1" dirty="0" smtClean="0">
                <a:solidFill>
                  <a:prstClr val="white">
                    <a:lumMod val="50000"/>
                  </a:prstClr>
                </a:solidFill>
                <a:latin typeface="Trebuchet MS" pitchFamily="34" charset="0"/>
              </a:rPr>
              <a:t>	</a:t>
            </a:r>
            <a:r>
              <a:rPr lang="en-GB" sz="2400" b="1" dirty="0" err="1" smtClean="0">
                <a:solidFill>
                  <a:prstClr val="white">
                    <a:lumMod val="50000"/>
                  </a:prstClr>
                </a:solidFill>
                <a:latin typeface="Trebuchet MS" pitchFamily="34" charset="0"/>
              </a:rPr>
              <a:t>Aposta</a:t>
            </a:r>
            <a:r>
              <a:rPr lang="en-GB" sz="2400" b="1" dirty="0" smtClean="0">
                <a:solidFill>
                  <a:prstClr val="white">
                    <a:lumMod val="50000"/>
                  </a:prstClr>
                </a:solidFill>
                <a:latin typeface="Trebuchet MS" pitchFamily="34" charset="0"/>
              </a:rPr>
              <a:t> </a:t>
            </a:r>
            <a:r>
              <a:rPr lang="en-GB" sz="2400" b="1" dirty="0" err="1" smtClean="0">
                <a:solidFill>
                  <a:prstClr val="white">
                    <a:lumMod val="50000"/>
                  </a:prstClr>
                </a:solidFill>
                <a:latin typeface="Trebuchet MS" pitchFamily="34" charset="0"/>
              </a:rPr>
              <a:t>na</a:t>
            </a:r>
            <a:r>
              <a:rPr lang="en-GB" sz="2400" b="1" dirty="0" smtClean="0">
                <a:solidFill>
                  <a:prstClr val="white">
                    <a:lumMod val="50000"/>
                  </a:prstClr>
                </a:solidFill>
                <a:latin typeface="Trebuchet MS" pitchFamily="34" charset="0"/>
              </a:rPr>
              <a:t> </a:t>
            </a:r>
            <a:r>
              <a:rPr lang="en-GB" sz="2400" b="1" dirty="0" err="1" smtClean="0">
                <a:solidFill>
                  <a:prstClr val="white">
                    <a:lumMod val="50000"/>
                  </a:prstClr>
                </a:solidFill>
                <a:latin typeface="Trebuchet MS" pitchFamily="34" charset="0"/>
              </a:rPr>
              <a:t>Qualidade</a:t>
            </a:r>
            <a:endParaRPr lang="en-GB" sz="2400" b="1" dirty="0" smtClean="0">
              <a:solidFill>
                <a:prstClr val="white">
                  <a:lumMod val="50000"/>
                </a:prstClr>
              </a:solidFill>
              <a:latin typeface="Trebuchet MS" pitchFamily="34" charset="0"/>
            </a:endParaRPr>
          </a:p>
          <a:p>
            <a:pPr>
              <a:buFont typeface="Arial"/>
              <a:buNone/>
            </a:pPr>
            <a:endParaRPr lang="en-GB" sz="2400" b="1" dirty="0" smtClean="0">
              <a:solidFill>
                <a:prstClr val="white">
                  <a:lumMod val="50000"/>
                </a:prstClr>
              </a:solidFill>
              <a:latin typeface="Trebuchet MS" pitchFamily="34" charset="0"/>
            </a:endParaRPr>
          </a:p>
          <a:p>
            <a:pPr>
              <a:buFont typeface="Arial"/>
              <a:buNone/>
            </a:pPr>
            <a:r>
              <a:rPr lang="en-GB" sz="2400" b="1" dirty="0">
                <a:solidFill>
                  <a:prstClr val="white">
                    <a:lumMod val="50000"/>
                  </a:prstClr>
                </a:solidFill>
                <a:latin typeface="Trebuchet MS" pitchFamily="34" charset="0"/>
              </a:rPr>
              <a:t>	</a:t>
            </a:r>
            <a:r>
              <a:rPr lang="en-GB" sz="2400" b="1" dirty="0" err="1" smtClean="0">
                <a:solidFill>
                  <a:prstClr val="white">
                    <a:lumMod val="50000"/>
                  </a:prstClr>
                </a:solidFill>
                <a:latin typeface="Trebuchet MS" pitchFamily="34" charset="0"/>
              </a:rPr>
              <a:t>Flexibilidade</a:t>
            </a:r>
            <a:endParaRPr lang="en-GB" sz="2400" b="1" dirty="0">
              <a:solidFill>
                <a:prstClr val="white">
                  <a:lumMod val="50000"/>
                </a:prstClr>
              </a:solidFill>
              <a:latin typeface="Trebuchet MS" pitchFamily="34" charset="0"/>
            </a:endParaRPr>
          </a:p>
          <a:p>
            <a:pPr>
              <a:buFont typeface="Arial"/>
              <a:buNone/>
            </a:pPr>
            <a:r>
              <a:rPr lang="en-GB" sz="2400" b="1" dirty="0" smtClean="0">
                <a:solidFill>
                  <a:prstClr val="white">
                    <a:lumMod val="50000"/>
                  </a:prstClr>
                </a:solidFill>
                <a:latin typeface="Trebuchet MS" pitchFamily="34" charset="0"/>
              </a:rPr>
              <a:t>	</a:t>
            </a:r>
            <a:r>
              <a:rPr lang="en-GB" sz="1400" dirty="0" smtClean="0"/>
              <a:t>	</a:t>
            </a:r>
            <a:endParaRPr lang="en-GB" sz="1400" dirty="0"/>
          </a:p>
        </p:txBody>
      </p:sp>
    </p:spTree>
    <p:extLst>
      <p:ext uri="{BB962C8B-B14F-4D97-AF65-F5344CB8AC3E}">
        <p14:creationId xmlns:p14="http://schemas.microsoft.com/office/powerpoint/2010/main" val="4184250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1"/>
          <p:cNvSpPr>
            <a:spLocks noChangeArrowheads="1"/>
          </p:cNvSpPr>
          <p:nvPr/>
        </p:nvSpPr>
        <p:spPr bwMode="auto">
          <a:xfrm>
            <a:off x="254547" y="4952167"/>
            <a:ext cx="21701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pt-PT" sz="1400" dirty="0" smtClean="0">
                <a:latin typeface="Trebuchet MS" pitchFamily="34" charset="0"/>
                <a:ea typeface="MS PGothic" pitchFamily="34" charset="-128"/>
                <a:hlinkClick r:id="rId3"/>
              </a:rPr>
              <a:t>www.isasensing.com</a:t>
            </a:r>
            <a:endParaRPr lang="pt-PT" sz="1400" dirty="0" smtClean="0">
              <a:latin typeface="Trebuchet MS" pitchFamily="34" charset="0"/>
              <a:ea typeface="MS PGothic" pitchFamily="34" charset="-128"/>
            </a:endParaRPr>
          </a:p>
          <a:p>
            <a:pPr fontAlgn="base">
              <a:spcBef>
                <a:spcPct val="0"/>
              </a:spcBef>
              <a:spcAft>
                <a:spcPct val="0"/>
              </a:spcAft>
            </a:pPr>
            <a:r>
              <a:rPr lang="pt-PT" sz="1400" dirty="0" smtClean="0">
                <a:latin typeface="Trebuchet MS" pitchFamily="34" charset="0"/>
                <a:ea typeface="MS PGothic" pitchFamily="34" charset="-128"/>
                <a:hlinkClick r:id="rId4"/>
              </a:rPr>
              <a:t>info@isasensing.com</a:t>
            </a:r>
            <a:endParaRPr lang="pt-PT" sz="1400" dirty="0" smtClean="0">
              <a:latin typeface="Trebuchet MS" pitchFamily="34" charset="0"/>
              <a:ea typeface="MS PGothic" pitchFamily="34" charset="-128"/>
            </a:endParaRPr>
          </a:p>
          <a:p>
            <a:pPr fontAlgn="base">
              <a:spcBef>
                <a:spcPct val="0"/>
              </a:spcBef>
              <a:spcAft>
                <a:spcPct val="0"/>
              </a:spcAft>
            </a:pPr>
            <a:r>
              <a:rPr lang="pt-PT" sz="1400" dirty="0" smtClean="0">
                <a:latin typeface="Trebuchet MS" pitchFamily="34" charset="0"/>
                <a:ea typeface="MS PGothic" pitchFamily="34" charset="-128"/>
                <a:hlinkClick r:id="rId5"/>
              </a:rPr>
              <a:t>lmatos@isa.pt</a:t>
            </a:r>
            <a:endParaRPr lang="pt-PT" sz="1400" dirty="0" smtClean="0">
              <a:latin typeface="Trebuchet MS" pitchFamily="34" charset="0"/>
              <a:ea typeface="MS PGothic" pitchFamily="34" charset="-128"/>
            </a:endParaRPr>
          </a:p>
          <a:p>
            <a:pPr fontAlgn="base">
              <a:spcBef>
                <a:spcPct val="0"/>
              </a:spcBef>
              <a:spcAft>
                <a:spcPct val="0"/>
              </a:spcAft>
            </a:pPr>
            <a:endParaRPr lang="pt-PT" sz="1400" dirty="0" smtClean="0">
              <a:latin typeface="Trebuchet MS" pitchFamily="34" charset="0"/>
              <a:ea typeface="MS PGothic" pitchFamily="34" charset="-128"/>
            </a:endParaRPr>
          </a:p>
        </p:txBody>
      </p:sp>
      <p:sp>
        <p:nvSpPr>
          <p:cNvPr id="4" name="Content Placeholder 3"/>
          <p:cNvSpPr txBox="1">
            <a:spLocks/>
          </p:cNvSpPr>
          <p:nvPr/>
        </p:nvSpPr>
        <p:spPr>
          <a:xfrm>
            <a:off x="341191" y="1936859"/>
            <a:ext cx="7949330" cy="44366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endParaRPr lang="en-GB" sz="2400" b="1" dirty="0" smtClean="0">
              <a:solidFill>
                <a:prstClr val="white">
                  <a:lumMod val="50000"/>
                </a:prstClr>
              </a:solidFill>
              <a:latin typeface="Trebuchet MS" pitchFamily="34" charset="0"/>
            </a:endParaRPr>
          </a:p>
          <a:p>
            <a:pPr>
              <a:buFont typeface="Arial"/>
              <a:buNone/>
            </a:pPr>
            <a:r>
              <a:rPr lang="en-GB" sz="6000" b="1" dirty="0">
                <a:solidFill>
                  <a:prstClr val="white">
                    <a:lumMod val="50000"/>
                  </a:prstClr>
                </a:solidFill>
                <a:latin typeface="Trebuchet MS" pitchFamily="34" charset="0"/>
              </a:rPr>
              <a:t>	</a:t>
            </a:r>
            <a:r>
              <a:rPr lang="en-GB" sz="6000" b="1" dirty="0" smtClean="0">
                <a:solidFill>
                  <a:prstClr val="white">
                    <a:lumMod val="50000"/>
                  </a:prstClr>
                </a:solidFill>
                <a:latin typeface="Trebuchet MS" pitchFamily="34" charset="0"/>
              </a:rPr>
              <a:t>Obrigado</a:t>
            </a:r>
          </a:p>
          <a:p>
            <a:pPr>
              <a:buFont typeface="Arial"/>
              <a:buNone/>
            </a:pPr>
            <a:r>
              <a:rPr lang="en-GB" b="1" dirty="0" smtClean="0">
                <a:solidFill>
                  <a:prstClr val="white">
                    <a:lumMod val="50000"/>
                  </a:prstClr>
                </a:solidFill>
                <a:latin typeface="Trebuchet MS" pitchFamily="34" charset="0"/>
              </a:rPr>
              <a:t>	</a:t>
            </a:r>
            <a:r>
              <a:rPr lang="en-GB" b="1" dirty="0" err="1" smtClean="0">
                <a:solidFill>
                  <a:prstClr val="white">
                    <a:lumMod val="50000"/>
                  </a:prstClr>
                </a:solidFill>
                <a:latin typeface="Trebuchet MS" pitchFamily="34" charset="0"/>
              </a:rPr>
              <a:t>Luísa</a:t>
            </a:r>
            <a:r>
              <a:rPr lang="en-GB" b="1" dirty="0" smtClean="0">
                <a:solidFill>
                  <a:prstClr val="white">
                    <a:lumMod val="50000"/>
                  </a:prstClr>
                </a:solidFill>
                <a:latin typeface="Trebuchet MS" pitchFamily="34" charset="0"/>
              </a:rPr>
              <a:t> Matos</a:t>
            </a:r>
            <a:endParaRPr lang="en-GB" b="1" dirty="0">
              <a:solidFill>
                <a:prstClr val="white">
                  <a:lumMod val="50000"/>
                </a:prstClr>
              </a:solidFill>
              <a:latin typeface="Trebuchet MS" pitchFamily="34" charset="0"/>
            </a:endParaRPr>
          </a:p>
          <a:p>
            <a:pPr>
              <a:buFont typeface="Arial"/>
              <a:buNone/>
            </a:pPr>
            <a:r>
              <a:rPr lang="en-GB" sz="2400" b="1" dirty="0" smtClean="0">
                <a:solidFill>
                  <a:prstClr val="white">
                    <a:lumMod val="50000"/>
                  </a:prstClr>
                </a:solidFill>
                <a:latin typeface="Trebuchet MS" pitchFamily="34" charset="0"/>
              </a:rPr>
              <a:t>	</a:t>
            </a:r>
            <a:r>
              <a:rPr lang="en-GB" sz="1400" dirty="0" smtClean="0"/>
              <a:t>	</a:t>
            </a:r>
            <a:endParaRPr lang="en-GB" sz="1400" dirty="0"/>
          </a:p>
        </p:txBody>
      </p:sp>
    </p:spTree>
    <p:extLst>
      <p:ext uri="{BB962C8B-B14F-4D97-AF65-F5344CB8AC3E}">
        <p14:creationId xmlns:p14="http://schemas.microsoft.com/office/powerpoint/2010/main" val="3992171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ctrTitle"/>
          </p:nvPr>
        </p:nvSpPr>
        <p:spPr bwMode="auto">
          <a:xfrm>
            <a:off x="371570" y="216659"/>
            <a:ext cx="8308406" cy="70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PT" sz="2400" b="1" dirty="0" smtClean="0">
                <a:latin typeface="Trebuchet MS" pitchFamily="34" charset="0"/>
                <a:cs typeface="Arial" pitchFamily="34" charset="0"/>
              </a:rPr>
              <a:t>Referência internacional em soluções </a:t>
            </a:r>
            <a:r>
              <a:rPr lang="pt-PT" sz="2400" b="1" dirty="0">
                <a:latin typeface="Trebuchet MS" pitchFamily="34" charset="0"/>
                <a:cs typeface="Arial" pitchFamily="34" charset="0"/>
              </a:rPr>
              <a:t>de monitorização </a:t>
            </a:r>
            <a:r>
              <a:rPr lang="pt-PT" sz="2400" b="1" dirty="0" smtClean="0">
                <a:latin typeface="Trebuchet MS" pitchFamily="34" charset="0"/>
                <a:cs typeface="Arial" pitchFamily="34" charset="0"/>
              </a:rPr>
              <a:t>remota, </a:t>
            </a:r>
            <a:r>
              <a:rPr lang="pt-PT" sz="2400" b="1" dirty="0">
                <a:latin typeface="Trebuchet MS" pitchFamily="34" charset="0"/>
                <a:cs typeface="Arial" pitchFamily="34" charset="0"/>
              </a:rPr>
              <a:t>em tempo real </a:t>
            </a:r>
            <a:r>
              <a:rPr lang="pt-PT" sz="2400" b="1" dirty="0" smtClean="0">
                <a:latin typeface="Trebuchet MS" pitchFamily="34" charset="0"/>
                <a:cs typeface="Arial" pitchFamily="34" charset="0"/>
              </a:rPr>
              <a:t>dedicadas </a:t>
            </a:r>
            <a:r>
              <a:rPr lang="pt-PT" sz="2400" b="1" dirty="0">
                <a:latin typeface="Trebuchet MS" pitchFamily="34" charset="0"/>
                <a:cs typeface="Arial" pitchFamily="34" charset="0"/>
              </a:rPr>
              <a:t>aos mercados </a:t>
            </a:r>
            <a:r>
              <a:rPr lang="pt-PT" sz="2400" b="1" dirty="0" smtClean="0">
                <a:latin typeface="Trebuchet MS" pitchFamily="34" charset="0"/>
                <a:cs typeface="Arial" pitchFamily="34" charset="0"/>
              </a:rPr>
              <a:t>de Energia, Ambiente e </a:t>
            </a:r>
            <a:r>
              <a:rPr lang="pt-PT" sz="2400" b="1" dirty="0" err="1" smtClean="0">
                <a:latin typeface="Trebuchet MS" pitchFamily="34" charset="0"/>
                <a:cs typeface="Arial" pitchFamily="34" charset="0"/>
              </a:rPr>
              <a:t>Oil</a:t>
            </a:r>
            <a:r>
              <a:rPr lang="pt-PT" sz="2400" b="1" dirty="0" smtClean="0">
                <a:latin typeface="Trebuchet MS" pitchFamily="34" charset="0"/>
                <a:cs typeface="Arial" pitchFamily="34" charset="0"/>
              </a:rPr>
              <a:t> </a:t>
            </a:r>
            <a:r>
              <a:rPr lang="pt-PT" sz="2400" b="1" dirty="0">
                <a:latin typeface="Trebuchet MS" pitchFamily="34" charset="0"/>
                <a:cs typeface="Arial" pitchFamily="34" charset="0"/>
              </a:rPr>
              <a:t>&amp; </a:t>
            </a:r>
            <a:r>
              <a:rPr lang="pt-PT" sz="2400" b="1" dirty="0" err="1" smtClean="0">
                <a:latin typeface="Trebuchet MS" pitchFamily="34" charset="0"/>
                <a:cs typeface="Arial" pitchFamily="34" charset="0"/>
              </a:rPr>
              <a:t>Gas</a:t>
            </a:r>
            <a:r>
              <a:rPr lang="pt-PT" sz="2400" b="1" dirty="0" smtClean="0">
                <a:latin typeface="Trebuchet MS" pitchFamily="34" charset="0"/>
                <a:cs typeface="Arial" pitchFamily="34" charset="0"/>
              </a:rPr>
              <a:t>.</a:t>
            </a:r>
            <a:endParaRPr lang="pt-PT" sz="2400" b="1" dirty="0" smtClean="0">
              <a:latin typeface="Trebuchet MS" pitchFamily="34" charset="0"/>
              <a:ea typeface="ClanOT-Bold"/>
            </a:endParaRPr>
          </a:p>
        </p:txBody>
      </p:sp>
      <p:sp>
        <p:nvSpPr>
          <p:cNvPr id="5" name="Content Placeholder 1"/>
          <p:cNvSpPr txBox="1">
            <a:spLocks/>
          </p:cNvSpPr>
          <p:nvPr/>
        </p:nvSpPr>
        <p:spPr>
          <a:xfrm>
            <a:off x="5907039" y="2532090"/>
            <a:ext cx="2923062" cy="188436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defRPr/>
            </a:pPr>
            <a:endParaRPr lang="pt-PT" sz="1400" dirty="0" smtClean="0">
              <a:solidFill>
                <a:schemeClr val="bg1">
                  <a:lumMod val="65000"/>
                </a:schemeClr>
              </a:solidFill>
              <a:latin typeface="Trebuchet MS" pitchFamily="34" charset="0"/>
              <a:cs typeface="Arial" pitchFamily="34" charset="0"/>
            </a:endParaRPr>
          </a:p>
        </p:txBody>
      </p:sp>
      <p:pic>
        <p:nvPicPr>
          <p:cNvPr id="1026" name="Picture 2" descr="C:\Users\pmendes\ISA\COMUNICAÇÃO\Energy Icons &amp; Images\Smart City Transmissã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629" y="4340307"/>
            <a:ext cx="6900701" cy="2407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mendes\ISA\COMUNICAÇÃO\Energy Icons &amp; Images\Assinatura01_O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9" y="2099859"/>
            <a:ext cx="2459288" cy="17384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mendes\ISA\COMUNICAÇÃO\Energy Icons &amp; Images\Assinatura01[Logo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99" y="3590660"/>
            <a:ext cx="2479107" cy="175285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upo 16"/>
          <p:cNvGrpSpPr/>
          <p:nvPr/>
        </p:nvGrpSpPr>
        <p:grpSpPr>
          <a:xfrm>
            <a:off x="3884551" y="2579416"/>
            <a:ext cx="2022488" cy="2022488"/>
            <a:chOff x="2662553" y="2579455"/>
            <a:chExt cx="2022488" cy="2022488"/>
          </a:xfrm>
        </p:grpSpPr>
        <p:pic>
          <p:nvPicPr>
            <p:cNvPr id="1034" name="Picture 10" descr="C:\Users\pmendes\Desktop\apresentaçoes\Energy\elementos brochuras\Geral\fotos\foto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2526" y="3094733"/>
              <a:ext cx="1588671" cy="105499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pmendes\Desktop\apresentaçoes\Energy\elementos brochuras\Geral\grafismos\mascara_circl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2553" y="2579455"/>
              <a:ext cx="2022488" cy="202248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3" name="Picture 9" descr="C:\Users\pmendes\ISA\COMUNICAÇÃO\Energy Icons &amp; Images\simbol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5205553" y="4094132"/>
            <a:ext cx="644641" cy="64464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exão em ângulos rectos 3"/>
          <p:cNvCxnSpPr/>
          <p:nvPr/>
        </p:nvCxnSpPr>
        <p:spPr>
          <a:xfrm rot="10800000">
            <a:off x="1714344" y="2867777"/>
            <a:ext cx="2450180" cy="584879"/>
          </a:xfrm>
          <a:prstGeom prst="bentConnector3">
            <a:avLst/>
          </a:prstGeom>
          <a:ln>
            <a:solidFill>
              <a:srgbClr val="FF8100"/>
            </a:solidFill>
            <a:prstDash val="sysDot"/>
          </a:ln>
        </p:spPr>
        <p:style>
          <a:lnRef idx="2">
            <a:schemeClr val="accent1"/>
          </a:lnRef>
          <a:fillRef idx="0">
            <a:schemeClr val="accent1"/>
          </a:fillRef>
          <a:effectRef idx="1">
            <a:schemeClr val="accent1"/>
          </a:effectRef>
          <a:fontRef idx="minor">
            <a:schemeClr val="tx1"/>
          </a:fontRef>
        </p:style>
      </p:cxnSp>
      <p:graphicFrame>
        <p:nvGraphicFramePr>
          <p:cNvPr id="15" name="Tabela 14"/>
          <p:cNvGraphicFramePr>
            <a:graphicFrameLocks noGrp="1"/>
          </p:cNvGraphicFramePr>
          <p:nvPr>
            <p:extLst>
              <p:ext uri="{D42A27DB-BD31-4B8C-83A1-F6EECF244321}">
                <p14:modId xmlns:p14="http://schemas.microsoft.com/office/powerpoint/2010/main" val="4133541516"/>
              </p:ext>
            </p:extLst>
          </p:nvPr>
        </p:nvGraphicFramePr>
        <p:xfrm>
          <a:off x="5758325" y="2327493"/>
          <a:ext cx="3071776" cy="1534401"/>
        </p:xfrm>
        <a:graphic>
          <a:graphicData uri="http://schemas.openxmlformats.org/drawingml/2006/table">
            <a:tbl>
              <a:tblPr firstRow="1" bandRow="1">
                <a:tableStyleId>{2D5ABB26-0587-4C30-8999-92F81FD0307C}</a:tableStyleId>
              </a:tblPr>
              <a:tblGrid>
                <a:gridCol w="3071776"/>
              </a:tblGrid>
              <a:tr h="3528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PT" sz="1800" b="1" dirty="0" smtClean="0">
                          <a:solidFill>
                            <a:schemeClr val="bg1"/>
                          </a:solidFill>
                          <a:latin typeface="Arial" pitchFamily="34" charset="0"/>
                          <a:cs typeface="Arial" pitchFamily="34" charset="0"/>
                        </a:rPr>
                        <a:t>Soluções</a:t>
                      </a:r>
                    </a:p>
                  </a:txBody>
                  <a:tcPr>
                    <a:lnB w="19050" cap="flat" cmpd="sng" algn="ctr">
                      <a:solidFill>
                        <a:schemeClr val="bg1">
                          <a:lumMod val="65000"/>
                        </a:schemeClr>
                      </a:solidFill>
                      <a:prstDash val="sysDot"/>
                      <a:round/>
                      <a:headEnd type="none" w="med" len="med"/>
                      <a:tailEnd type="none" w="med" len="med"/>
                    </a:lnB>
                    <a:solidFill>
                      <a:schemeClr val="bg1">
                        <a:lumMod val="65000"/>
                      </a:schemeClr>
                    </a:solidFill>
                  </a:tcPr>
                </a:tc>
              </a:tr>
              <a:tr h="396974">
                <a:tc>
                  <a:txBody>
                    <a:bodyPr/>
                    <a:lstStyle/>
                    <a:p>
                      <a:pPr>
                        <a:defRPr/>
                      </a:pPr>
                      <a:r>
                        <a:rPr lang="pt-PT" sz="1600" dirty="0" smtClean="0">
                          <a:solidFill>
                            <a:schemeClr val="bg1">
                              <a:lumMod val="65000"/>
                            </a:schemeClr>
                          </a:solidFill>
                          <a:latin typeface="Arial" pitchFamily="34" charset="0"/>
                          <a:cs typeface="Arial" pitchFamily="34" charset="0"/>
                        </a:rPr>
                        <a:t>Hardware</a:t>
                      </a:r>
                    </a:p>
                  </a:txBody>
                  <a:tcPr>
                    <a:lnT w="19050" cap="flat" cmpd="sng" algn="ctr">
                      <a:solidFill>
                        <a:schemeClr val="bg1">
                          <a:lumMod val="65000"/>
                        </a:schemeClr>
                      </a:solidFill>
                      <a:prstDash val="sysDot"/>
                      <a:round/>
                      <a:headEnd type="none" w="med" len="med"/>
                      <a:tailEnd type="none" w="med" len="med"/>
                    </a:lnT>
                    <a:lnB w="19050" cap="flat" cmpd="sng" algn="ctr">
                      <a:solidFill>
                        <a:schemeClr val="bg1">
                          <a:lumMod val="65000"/>
                        </a:schemeClr>
                      </a:solidFill>
                      <a:prstDash val="sysDot"/>
                      <a:round/>
                      <a:headEnd type="none" w="med" len="med"/>
                      <a:tailEnd type="none" w="med" len="med"/>
                    </a:lnB>
                  </a:tcPr>
                </a:tc>
              </a:tr>
              <a:tr h="3783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PT" sz="1600" dirty="0" smtClean="0">
                          <a:solidFill>
                            <a:schemeClr val="bg1">
                              <a:lumMod val="65000"/>
                            </a:schemeClr>
                          </a:solidFill>
                          <a:latin typeface="Arial" pitchFamily="34" charset="0"/>
                          <a:cs typeface="Arial" pitchFamily="34" charset="0"/>
                        </a:rPr>
                        <a:t>Software</a:t>
                      </a:r>
                    </a:p>
                  </a:txBody>
                  <a:tcPr>
                    <a:lnT w="19050" cap="flat" cmpd="sng" algn="ctr">
                      <a:solidFill>
                        <a:schemeClr val="bg1">
                          <a:lumMod val="65000"/>
                        </a:schemeClr>
                      </a:solidFill>
                      <a:prstDash val="sysDot"/>
                      <a:round/>
                      <a:headEnd type="none" w="med" len="med"/>
                      <a:tailEnd type="none" w="med" len="med"/>
                    </a:lnT>
                    <a:lnB w="19050" cap="flat" cmpd="sng" algn="ctr">
                      <a:solidFill>
                        <a:schemeClr val="bg1">
                          <a:lumMod val="65000"/>
                        </a:schemeClr>
                      </a:solidFill>
                      <a:prstDash val="sysDot"/>
                      <a:round/>
                      <a:headEnd type="none" w="med" len="med"/>
                      <a:tailEnd type="none" w="med" len="med"/>
                    </a:lnB>
                  </a:tcPr>
                </a:tc>
              </a:tr>
              <a:tr h="393295">
                <a:tc>
                  <a:txBody>
                    <a:bodyPr/>
                    <a:lstStyle/>
                    <a:p>
                      <a:r>
                        <a:rPr lang="pt-PT" sz="1600" dirty="0" smtClean="0">
                          <a:solidFill>
                            <a:schemeClr val="bg1">
                              <a:lumMod val="65000"/>
                            </a:schemeClr>
                          </a:solidFill>
                          <a:latin typeface="Arial" pitchFamily="34" charset="0"/>
                          <a:cs typeface="Arial" pitchFamily="34" charset="0"/>
                        </a:rPr>
                        <a:t>Serviço e suporte ao cliente</a:t>
                      </a:r>
                      <a:endParaRPr lang="pt-PT" sz="1600" dirty="0"/>
                    </a:p>
                  </a:txBody>
                  <a:tcPr>
                    <a:lnT w="19050" cap="flat" cmpd="sng" algn="ctr">
                      <a:solidFill>
                        <a:schemeClr val="bg1">
                          <a:lumMod val="65000"/>
                        </a:schemeClr>
                      </a:solidFill>
                      <a:prstDash val="sysDot"/>
                      <a:round/>
                      <a:headEnd type="none" w="med" len="med"/>
                      <a:tailEnd type="none" w="med" len="med"/>
                    </a:lnT>
                    <a:lnB w="19050" cap="flat" cmpd="sng" algn="ctr">
                      <a:solidFill>
                        <a:schemeClr val="bg1">
                          <a:lumMod val="65000"/>
                        </a:schemeClr>
                      </a:solidFill>
                      <a:prstDash val="sysDot"/>
                      <a:round/>
                      <a:headEnd type="none" w="med" len="med"/>
                      <a:tailEnd type="none" w="med" len="med"/>
                    </a:lnB>
                  </a:tcPr>
                </a:tc>
              </a:tr>
            </a:tbl>
          </a:graphicData>
        </a:graphic>
      </p:graphicFrame>
      <p:pic>
        <p:nvPicPr>
          <p:cNvPr id="41" name="Picture 3" descr="C:\Users\pmendes\Desktop\apresentaçoes\ISA_geral\grafismos\Oil &amp; Ga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3844" y="2546651"/>
            <a:ext cx="634509" cy="63450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exão em ângulos rectos 18"/>
          <p:cNvCxnSpPr/>
          <p:nvPr/>
        </p:nvCxnSpPr>
        <p:spPr>
          <a:xfrm rot="10800000" flipV="1">
            <a:off x="1740616" y="3746951"/>
            <a:ext cx="2450181" cy="593356"/>
          </a:xfrm>
          <a:prstGeom prst="bentConnector3">
            <a:avLst/>
          </a:prstGeom>
          <a:ln>
            <a:solidFill>
              <a:srgbClr val="92D050"/>
            </a:solidFill>
            <a:prstDash val="sysDot"/>
          </a:ln>
        </p:spPr>
        <p:style>
          <a:lnRef idx="2">
            <a:schemeClr val="accent1"/>
          </a:lnRef>
          <a:fillRef idx="0">
            <a:schemeClr val="accent1"/>
          </a:fillRef>
          <a:effectRef idx="1">
            <a:schemeClr val="accent1"/>
          </a:effectRef>
          <a:fontRef idx="minor">
            <a:schemeClr val="tx1"/>
          </a:fontRef>
        </p:style>
      </p:cxnSp>
      <p:pic>
        <p:nvPicPr>
          <p:cNvPr id="40" name="Picture 2" descr="C:\Users\pmendes\Desktop\apresentaçoes\ISA_geral\grafismos\Energy.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3844" y="4043629"/>
            <a:ext cx="646380" cy="64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931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ctrTitle"/>
          </p:nvPr>
        </p:nvSpPr>
        <p:spPr bwMode="auto">
          <a:xfrm>
            <a:off x="464023" y="555972"/>
            <a:ext cx="8306606" cy="5318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20000"/>
              </a:spcBef>
              <a:defRPr/>
            </a:pPr>
            <a:r>
              <a:rPr lang="pt-PT" sz="2800" b="1" dirty="0" smtClean="0">
                <a:latin typeface="Trebuchet MS" pitchFamily="34" charset="0"/>
                <a:cs typeface="Arial" pitchFamily="34" charset="0"/>
              </a:rPr>
              <a:t>Competências Centrais</a:t>
            </a:r>
            <a:endParaRPr lang="pt-PT" sz="2800" b="1" dirty="0">
              <a:latin typeface="Trebuchet MS" pitchFamily="34" charset="0"/>
              <a:cs typeface="Arial"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229391259"/>
              </p:ext>
            </p:extLst>
          </p:nvPr>
        </p:nvGraphicFramePr>
        <p:xfrm>
          <a:off x="4148236" y="2484668"/>
          <a:ext cx="4622394" cy="3061200"/>
        </p:xfrm>
        <a:graphic>
          <a:graphicData uri="http://schemas.openxmlformats.org/drawingml/2006/table">
            <a:tbl>
              <a:tblPr firstRow="1" bandRow="1">
                <a:tableStyleId>{2D5ABB26-0587-4C30-8999-92F81FD0307C}</a:tableStyleId>
              </a:tblPr>
              <a:tblGrid>
                <a:gridCol w="4622394"/>
              </a:tblGrid>
              <a:tr h="370840">
                <a:tc>
                  <a:txBody>
                    <a:bodyPr/>
                    <a:lstStyle/>
                    <a:p>
                      <a:endParaRPr lang="pt-PT" sz="2400" dirty="0"/>
                    </a:p>
                  </a:txBody>
                  <a:tcPr>
                    <a:lnB w="19050" cap="flat" cmpd="sng" algn="ctr">
                      <a:solidFill>
                        <a:srgbClr val="FF0000"/>
                      </a:solidFill>
                      <a:prstDash val="solid"/>
                      <a:round/>
                      <a:headEnd type="none" w="med" len="med"/>
                      <a:tailEnd type="none" w="med" len="med"/>
                    </a:lnB>
                  </a:tcPr>
                </a:tc>
              </a:tr>
              <a:tr h="370840">
                <a:tc>
                  <a:txBody>
                    <a:bodyPr/>
                    <a:lstStyle/>
                    <a:p>
                      <a:r>
                        <a:rPr lang="pt-PT" sz="2000" dirty="0" smtClean="0"/>
                        <a:t>Telemetria e Comunicação M2M</a:t>
                      </a:r>
                      <a:endParaRPr lang="pt-PT" sz="2000" dirty="0"/>
                    </a:p>
                  </a:txBody>
                  <a:tcPr marT="108000" marB="108000">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alpha val="69804"/>
                      </a:schemeClr>
                    </a:solidFill>
                  </a:tcPr>
                </a:tc>
              </a:tr>
              <a:tr h="370840">
                <a:tc>
                  <a:txBody>
                    <a:bodyPr/>
                    <a:lstStyle/>
                    <a:p>
                      <a:r>
                        <a:rPr lang="pt-PT" sz="2000" dirty="0" smtClean="0"/>
                        <a:t>Instrumentação, Automação </a:t>
                      </a:r>
                      <a:r>
                        <a:rPr lang="pt-PT" sz="2000" smtClean="0"/>
                        <a:t>e Controlo</a:t>
                      </a:r>
                      <a:endParaRPr lang="pt-PT" sz="2000" dirty="0"/>
                    </a:p>
                  </a:txBody>
                  <a:tcPr marT="108000" marB="108000">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alpha val="69804"/>
                      </a:schemeClr>
                    </a:solidFill>
                  </a:tcPr>
                </a:tc>
              </a:tr>
              <a:tr h="370840">
                <a:tc>
                  <a:txBody>
                    <a:bodyPr/>
                    <a:lstStyle/>
                    <a:p>
                      <a:r>
                        <a:rPr lang="pt-PT" sz="2000" dirty="0" smtClean="0"/>
                        <a:t>Sistemas Embutidos</a:t>
                      </a:r>
                      <a:endParaRPr lang="pt-PT" sz="2000" dirty="0"/>
                    </a:p>
                  </a:txBody>
                  <a:tcPr marT="108000" marB="108000">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alpha val="69804"/>
                      </a:schemeClr>
                    </a:solidFill>
                  </a:tcPr>
                </a:tc>
              </a:tr>
              <a:tr h="370840">
                <a:tc>
                  <a:txBody>
                    <a:bodyPr/>
                    <a:lstStyle/>
                    <a:p>
                      <a:r>
                        <a:rPr lang="pt-PT" sz="2000" dirty="0" smtClean="0"/>
                        <a:t>Engenharia</a:t>
                      </a:r>
                      <a:r>
                        <a:rPr lang="pt-PT" sz="2000" baseline="0" dirty="0" smtClean="0"/>
                        <a:t> de Software</a:t>
                      </a:r>
                      <a:endParaRPr lang="pt-PT" sz="2000" dirty="0"/>
                    </a:p>
                  </a:txBody>
                  <a:tcPr marT="108000" marB="108000">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alpha val="69804"/>
                      </a:schemeClr>
                    </a:solidFill>
                  </a:tcPr>
                </a:tc>
              </a:tr>
              <a:tr h="370840">
                <a:tc>
                  <a:txBody>
                    <a:bodyPr/>
                    <a:lstStyle/>
                    <a:p>
                      <a:r>
                        <a:rPr lang="pt-PT" sz="2000" dirty="0" smtClean="0"/>
                        <a:t>Serviço</a:t>
                      </a:r>
                      <a:r>
                        <a:rPr lang="pt-PT" sz="2000" baseline="0" dirty="0" smtClean="0"/>
                        <a:t> e Suporte ao Cliente</a:t>
                      </a:r>
                      <a:endParaRPr lang="pt-PT" sz="2000" dirty="0"/>
                    </a:p>
                  </a:txBody>
                  <a:tcPr marT="108000" marB="108000">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chemeClr val="bg1">
                        <a:alpha val="69804"/>
                      </a:schemeClr>
                    </a:solidFill>
                  </a:tcPr>
                </a:tc>
              </a:tr>
            </a:tbl>
          </a:graphicData>
        </a:graphic>
      </p:graphicFrame>
      <p:pic>
        <p:nvPicPr>
          <p:cNvPr id="2053" name="Picture 5" descr="C:\Users\pmendes\Desktop\apresentaçoes\ISA_geral\fotos\foto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04" y="2932131"/>
            <a:ext cx="3912531" cy="260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28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ctrTitle"/>
          </p:nvPr>
        </p:nvSpPr>
        <p:spPr bwMode="auto">
          <a:xfrm>
            <a:off x="464023" y="366780"/>
            <a:ext cx="8306606" cy="1352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20000"/>
              </a:spcBef>
              <a:defRPr/>
            </a:pPr>
            <a:r>
              <a:rPr lang="pt-PT" sz="2800" b="1" dirty="0">
                <a:latin typeface="Trebuchet MS" pitchFamily="34" charset="0"/>
                <a:cs typeface="Arial" pitchFamily="34" charset="0"/>
              </a:rPr>
              <a:t>E</a:t>
            </a:r>
            <a:r>
              <a:rPr lang="pt-PT" sz="2800" b="1" dirty="0" smtClean="0">
                <a:latin typeface="Trebuchet MS" pitchFamily="34" charset="0"/>
                <a:cs typeface="Arial" pitchFamily="34" charset="0"/>
              </a:rPr>
              <a:t>xporta </a:t>
            </a:r>
            <a:r>
              <a:rPr lang="pt-PT" sz="2800" b="1" dirty="0">
                <a:latin typeface="Trebuchet MS" pitchFamily="34" charset="0"/>
                <a:cs typeface="Arial" pitchFamily="34" charset="0"/>
              </a:rPr>
              <a:t>tecnologia e soluções inovadoras reconhecidas e implementadas </a:t>
            </a:r>
            <a:r>
              <a:rPr lang="pt-PT" sz="2800" b="1" dirty="0" smtClean="0">
                <a:latin typeface="Trebuchet MS" pitchFamily="34" charset="0"/>
                <a:cs typeface="Arial" pitchFamily="34" charset="0"/>
              </a:rPr>
              <a:t>internacionalmente</a:t>
            </a:r>
            <a:endParaRPr lang="pt-PT" sz="2800" b="1" dirty="0">
              <a:latin typeface="Trebuchet MS" pitchFamily="34" charset="0"/>
              <a:cs typeface="Arial" pitchFamily="34" charset="0"/>
            </a:endParaRPr>
          </a:p>
        </p:txBody>
      </p:sp>
      <p:pic>
        <p:nvPicPr>
          <p:cNvPr id="8196" name="Picture 2" descr="C:\Users\pmendes\ISA\COMUNICAÇÃO\Energy Icons &amp; Images\map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483" y="2125942"/>
            <a:ext cx="7012540" cy="331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o 4"/>
          <p:cNvGrpSpPr/>
          <p:nvPr/>
        </p:nvGrpSpPr>
        <p:grpSpPr>
          <a:xfrm>
            <a:off x="324072" y="3559525"/>
            <a:ext cx="3049749" cy="2554545"/>
            <a:chOff x="173371" y="3578204"/>
            <a:chExt cx="2790549" cy="2554545"/>
          </a:xfrm>
        </p:grpSpPr>
        <p:grpSp>
          <p:nvGrpSpPr>
            <p:cNvPr id="3" name="Grupo 2"/>
            <p:cNvGrpSpPr/>
            <p:nvPr/>
          </p:nvGrpSpPr>
          <p:grpSpPr>
            <a:xfrm>
              <a:off x="173371" y="3581117"/>
              <a:ext cx="1366711" cy="2308324"/>
              <a:chOff x="189137" y="3675713"/>
              <a:chExt cx="1366711" cy="2308324"/>
            </a:xfrm>
          </p:grpSpPr>
          <p:sp>
            <p:nvSpPr>
              <p:cNvPr id="2" name="Rectângulo 1"/>
              <p:cNvSpPr/>
              <p:nvPr/>
            </p:nvSpPr>
            <p:spPr>
              <a:xfrm>
                <a:off x="405053" y="3675713"/>
                <a:ext cx="1150795" cy="2308324"/>
              </a:xfrm>
              <a:prstGeom prst="rect">
                <a:avLst/>
              </a:prstGeom>
            </p:spPr>
            <p:txBody>
              <a:bodyPr wrap="square">
                <a:spAutoFit/>
              </a:bodyPr>
              <a:lstStyle/>
              <a:p>
                <a:pPr lvl="0"/>
                <a:r>
                  <a:rPr lang="pt-PT" sz="1600" dirty="0">
                    <a:solidFill>
                      <a:schemeClr val="bg1">
                        <a:lumMod val="65000"/>
                      </a:schemeClr>
                    </a:solidFill>
                    <a:latin typeface="Trebuchet MS" pitchFamily="34" charset="0"/>
                  </a:rPr>
                  <a:t>Angola</a:t>
                </a:r>
              </a:p>
              <a:p>
                <a:pPr lvl="0"/>
                <a:r>
                  <a:rPr lang="pt-PT" sz="1600" dirty="0" err="1">
                    <a:solidFill>
                      <a:schemeClr val="bg1">
                        <a:lumMod val="65000"/>
                      </a:schemeClr>
                    </a:solidFill>
                    <a:latin typeface="Trebuchet MS" pitchFamily="34" charset="0"/>
                  </a:rPr>
                  <a:t>Australia</a:t>
                </a:r>
                <a:endParaRPr lang="pt-PT" sz="1600" dirty="0">
                  <a:solidFill>
                    <a:schemeClr val="bg1">
                      <a:lumMod val="65000"/>
                    </a:schemeClr>
                  </a:solidFill>
                  <a:latin typeface="Trebuchet MS" pitchFamily="34" charset="0"/>
                </a:endParaRPr>
              </a:p>
              <a:p>
                <a:pPr lvl="0"/>
                <a:r>
                  <a:rPr lang="pt-PT" sz="1600" dirty="0" err="1">
                    <a:solidFill>
                      <a:schemeClr val="bg1">
                        <a:lumMod val="65000"/>
                      </a:schemeClr>
                    </a:solidFill>
                    <a:latin typeface="Trebuchet MS" pitchFamily="34" charset="0"/>
                  </a:rPr>
                  <a:t>Belgium</a:t>
                </a:r>
                <a:endParaRPr lang="pt-PT" sz="1600" dirty="0">
                  <a:solidFill>
                    <a:schemeClr val="bg1">
                      <a:lumMod val="65000"/>
                    </a:schemeClr>
                  </a:solidFill>
                  <a:latin typeface="Trebuchet MS" pitchFamily="34" charset="0"/>
                </a:endParaRPr>
              </a:p>
              <a:p>
                <a:pPr lvl="0"/>
                <a:r>
                  <a:rPr lang="pt-PT" sz="1600" dirty="0" err="1">
                    <a:solidFill>
                      <a:schemeClr val="bg1">
                        <a:lumMod val="65000"/>
                      </a:schemeClr>
                    </a:solidFill>
                    <a:latin typeface="Trebuchet MS" pitchFamily="34" charset="0"/>
                  </a:rPr>
                  <a:t>Brazil</a:t>
                </a:r>
                <a:endParaRPr lang="pt-PT" sz="1600" dirty="0">
                  <a:solidFill>
                    <a:schemeClr val="bg1">
                      <a:lumMod val="65000"/>
                    </a:schemeClr>
                  </a:solidFill>
                  <a:latin typeface="Trebuchet MS" pitchFamily="34" charset="0"/>
                </a:endParaRPr>
              </a:p>
              <a:p>
                <a:pPr lvl="0"/>
                <a:r>
                  <a:rPr lang="pt-PT" sz="1600" dirty="0">
                    <a:solidFill>
                      <a:schemeClr val="bg1">
                        <a:lumMod val="65000"/>
                      </a:schemeClr>
                    </a:solidFill>
                    <a:latin typeface="Trebuchet MS" pitchFamily="34" charset="0"/>
                  </a:rPr>
                  <a:t>Canada</a:t>
                </a:r>
              </a:p>
              <a:p>
                <a:pPr lvl="0"/>
                <a:r>
                  <a:rPr lang="pt-PT" sz="1600" dirty="0" smtClean="0">
                    <a:solidFill>
                      <a:schemeClr val="bg1">
                        <a:lumMod val="65000"/>
                      </a:schemeClr>
                    </a:solidFill>
                    <a:latin typeface="Trebuchet MS" pitchFamily="34" charset="0"/>
                  </a:rPr>
                  <a:t>Chile</a:t>
                </a:r>
              </a:p>
              <a:p>
                <a:pPr lvl="0"/>
                <a:r>
                  <a:rPr lang="pt-PT" sz="1600" dirty="0" err="1" smtClean="0">
                    <a:solidFill>
                      <a:schemeClr val="bg1">
                        <a:lumMod val="65000"/>
                      </a:schemeClr>
                    </a:solidFill>
                    <a:latin typeface="Trebuchet MS" pitchFamily="34" charset="0"/>
                  </a:rPr>
                  <a:t>Egypt</a:t>
                </a:r>
                <a:endParaRPr lang="pt-PT" sz="1600" dirty="0">
                  <a:solidFill>
                    <a:schemeClr val="bg1">
                      <a:lumMod val="65000"/>
                    </a:schemeClr>
                  </a:solidFill>
                  <a:latin typeface="Trebuchet MS" pitchFamily="34" charset="0"/>
                </a:endParaRPr>
              </a:p>
              <a:p>
                <a:pPr lvl="0"/>
                <a:r>
                  <a:rPr lang="pt-PT" sz="1600" dirty="0" smtClean="0">
                    <a:solidFill>
                      <a:schemeClr val="bg1">
                        <a:lumMod val="65000"/>
                      </a:schemeClr>
                    </a:solidFill>
                    <a:latin typeface="Trebuchet MS" pitchFamily="34" charset="0"/>
                  </a:rPr>
                  <a:t>France</a:t>
                </a:r>
              </a:p>
              <a:p>
                <a:pPr lvl="0"/>
                <a:r>
                  <a:rPr lang="pt-PT" sz="1600" dirty="0" err="1" smtClean="0">
                    <a:solidFill>
                      <a:schemeClr val="bg1">
                        <a:lumMod val="65000"/>
                      </a:schemeClr>
                    </a:solidFill>
                    <a:latin typeface="Trebuchet MS" pitchFamily="34" charset="0"/>
                  </a:rPr>
                  <a:t>Germany</a:t>
                </a:r>
                <a:endParaRPr lang="pt-PT" sz="1600" dirty="0" smtClean="0">
                  <a:solidFill>
                    <a:schemeClr val="bg1">
                      <a:lumMod val="65000"/>
                    </a:schemeClr>
                  </a:solidFill>
                  <a:latin typeface="Trebuchet MS" pitchFamily="34" charset="0"/>
                </a:endParaRPr>
              </a:p>
            </p:txBody>
          </p:sp>
          <p:pic>
            <p:nvPicPr>
              <p:cNvPr id="7170" name="Picture 2" descr="C:\Users\pmendes\Desktop\fla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68" y="3768711"/>
                <a:ext cx="263103" cy="17540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mendes\Desktop\australia[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68" y="4043695"/>
                <a:ext cx="249735" cy="1664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pmendes\Desktop\belgica[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068" y="4257646"/>
                <a:ext cx="251081" cy="195873"/>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pmendes\Desktop\bandeira-do-brasil[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02" y="4493014"/>
                <a:ext cx="259686" cy="180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pmendes\Desktop\bandeira-canada[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137" y="4751526"/>
                <a:ext cx="268015" cy="178878"/>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pmendes\Desktop\bandeira[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137" y="4956291"/>
                <a:ext cx="271639" cy="18109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pmendes\Desktop\egito[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137" y="5235674"/>
                <a:ext cx="260405" cy="173603"/>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pmendes\Desktop\bandeira_franca[1].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flipV="1">
                <a:off x="193301" y="5476419"/>
                <a:ext cx="249735" cy="16649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pmendes\Desktop\alemanha2[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137" y="5724467"/>
                <a:ext cx="252249" cy="1695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upo 3"/>
            <p:cNvGrpSpPr/>
            <p:nvPr/>
          </p:nvGrpSpPr>
          <p:grpSpPr>
            <a:xfrm>
              <a:off x="1459019" y="3578204"/>
              <a:ext cx="1504901" cy="2554545"/>
              <a:chOff x="1459019" y="3578204"/>
              <a:chExt cx="1504901" cy="2554545"/>
            </a:xfrm>
          </p:grpSpPr>
          <p:pic>
            <p:nvPicPr>
              <p:cNvPr id="7185" name="Picture 17" descr="C:\Users\pmendes\Desktop\BD_BD138[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9453" y="5074320"/>
                <a:ext cx="265050" cy="265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ângulo 5"/>
              <p:cNvSpPr/>
              <p:nvPr/>
            </p:nvSpPr>
            <p:spPr>
              <a:xfrm>
                <a:off x="1675622" y="3578204"/>
                <a:ext cx="1288298" cy="2554545"/>
              </a:xfrm>
              <a:prstGeom prst="rect">
                <a:avLst/>
              </a:prstGeom>
            </p:spPr>
            <p:txBody>
              <a:bodyPr wrap="square">
                <a:spAutoFit/>
              </a:bodyPr>
              <a:lstStyle/>
              <a:p>
                <a:pPr lvl="0"/>
                <a:r>
                  <a:rPr lang="pt-PT" sz="1600" dirty="0" err="1" smtClean="0">
                    <a:solidFill>
                      <a:schemeClr val="bg1">
                        <a:lumMod val="65000"/>
                      </a:schemeClr>
                    </a:solidFill>
                    <a:latin typeface="Trebuchet MS" pitchFamily="34" charset="0"/>
                  </a:rPr>
                  <a:t>Luxembourg</a:t>
                </a:r>
                <a:endParaRPr lang="pt-PT" sz="1600" dirty="0">
                  <a:solidFill>
                    <a:schemeClr val="bg1">
                      <a:lumMod val="65000"/>
                    </a:schemeClr>
                  </a:solidFill>
                  <a:latin typeface="Trebuchet MS" pitchFamily="34" charset="0"/>
                </a:endParaRPr>
              </a:p>
              <a:p>
                <a:pPr lvl="0"/>
                <a:r>
                  <a:rPr lang="pt-PT" sz="1600" dirty="0" err="1">
                    <a:solidFill>
                      <a:schemeClr val="bg1">
                        <a:lumMod val="65000"/>
                      </a:schemeClr>
                    </a:solidFill>
                    <a:latin typeface="Trebuchet MS" pitchFamily="34" charset="0"/>
                  </a:rPr>
                  <a:t>Netherlands</a:t>
                </a:r>
                <a:endParaRPr lang="pt-PT" sz="1600" dirty="0">
                  <a:solidFill>
                    <a:schemeClr val="bg1">
                      <a:lumMod val="65000"/>
                    </a:schemeClr>
                  </a:solidFill>
                  <a:latin typeface="Trebuchet MS" pitchFamily="34" charset="0"/>
                </a:endParaRPr>
              </a:p>
              <a:p>
                <a:pPr lvl="0"/>
                <a:r>
                  <a:rPr lang="pt-PT" sz="1600" dirty="0">
                    <a:solidFill>
                      <a:schemeClr val="bg1">
                        <a:lumMod val="65000"/>
                      </a:schemeClr>
                    </a:solidFill>
                    <a:latin typeface="Trebuchet MS" pitchFamily="34" charset="0"/>
                  </a:rPr>
                  <a:t>Portugal</a:t>
                </a:r>
              </a:p>
              <a:p>
                <a:pPr lvl="0"/>
                <a:r>
                  <a:rPr lang="pt-PT" sz="1600" dirty="0">
                    <a:solidFill>
                      <a:schemeClr val="bg1">
                        <a:lumMod val="65000"/>
                      </a:schemeClr>
                    </a:solidFill>
                    <a:latin typeface="Trebuchet MS" pitchFamily="34" charset="0"/>
                  </a:rPr>
                  <a:t>Qatar</a:t>
                </a:r>
              </a:p>
              <a:p>
                <a:pPr lvl="0"/>
                <a:r>
                  <a:rPr lang="pt-PT" sz="1600" dirty="0">
                    <a:solidFill>
                      <a:schemeClr val="bg1">
                        <a:lumMod val="65000"/>
                      </a:schemeClr>
                    </a:solidFill>
                    <a:latin typeface="Trebuchet MS" pitchFamily="34" charset="0"/>
                  </a:rPr>
                  <a:t>Romania</a:t>
                </a:r>
              </a:p>
              <a:p>
                <a:pPr lvl="0"/>
                <a:r>
                  <a:rPr lang="pt-PT" sz="1600" dirty="0" err="1">
                    <a:solidFill>
                      <a:schemeClr val="bg1">
                        <a:lumMod val="65000"/>
                      </a:schemeClr>
                    </a:solidFill>
                    <a:latin typeface="Trebuchet MS" pitchFamily="34" charset="0"/>
                  </a:rPr>
                  <a:t>Spain</a:t>
                </a:r>
                <a:endParaRPr lang="pt-PT" sz="1600" dirty="0">
                  <a:solidFill>
                    <a:schemeClr val="bg1">
                      <a:lumMod val="65000"/>
                    </a:schemeClr>
                  </a:solidFill>
                  <a:latin typeface="Trebuchet MS" pitchFamily="34" charset="0"/>
                </a:endParaRPr>
              </a:p>
              <a:p>
                <a:pPr lvl="0"/>
                <a:r>
                  <a:rPr lang="pt-PT" sz="1600" dirty="0">
                    <a:solidFill>
                      <a:schemeClr val="bg1">
                        <a:lumMod val="65000"/>
                      </a:schemeClr>
                    </a:solidFill>
                    <a:latin typeface="Trebuchet MS" pitchFamily="34" charset="0"/>
                  </a:rPr>
                  <a:t>UK</a:t>
                </a:r>
              </a:p>
              <a:p>
                <a:pPr lvl="0"/>
                <a:r>
                  <a:rPr lang="pt-PT" sz="1600" dirty="0" err="1">
                    <a:solidFill>
                      <a:schemeClr val="bg1">
                        <a:lumMod val="65000"/>
                      </a:schemeClr>
                    </a:solidFill>
                    <a:latin typeface="Trebuchet MS" pitchFamily="34" charset="0"/>
                  </a:rPr>
                  <a:t>Uruguay</a:t>
                </a:r>
                <a:endParaRPr lang="pt-PT" sz="1600" dirty="0">
                  <a:solidFill>
                    <a:schemeClr val="bg1">
                      <a:lumMod val="65000"/>
                    </a:schemeClr>
                  </a:solidFill>
                  <a:latin typeface="Trebuchet MS" pitchFamily="34" charset="0"/>
                </a:endParaRPr>
              </a:p>
              <a:p>
                <a:pPr lvl="0"/>
                <a:r>
                  <a:rPr lang="pt-PT" sz="1600" dirty="0" smtClean="0">
                    <a:solidFill>
                      <a:schemeClr val="bg1">
                        <a:lumMod val="65000"/>
                      </a:schemeClr>
                    </a:solidFill>
                    <a:latin typeface="Trebuchet MS" pitchFamily="34" charset="0"/>
                  </a:rPr>
                  <a:t>USA</a:t>
                </a:r>
                <a:endParaRPr lang="pt-PT" sz="1600" dirty="0">
                  <a:solidFill>
                    <a:schemeClr val="bg1">
                      <a:lumMod val="65000"/>
                    </a:schemeClr>
                  </a:solidFill>
                  <a:latin typeface="Trebuchet MS" pitchFamily="34" charset="0"/>
                </a:endParaRPr>
              </a:p>
            </p:txBody>
          </p:sp>
          <p:pic>
            <p:nvPicPr>
              <p:cNvPr id="7179" name="Picture 11" descr="C:\Users\pmendes\Desktop\luxemburgo (1)[1].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9019" y="3683987"/>
                <a:ext cx="248084" cy="16553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Users\pmendes\Desktop\holanda[1].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69453" y="3933333"/>
                <a:ext cx="235673" cy="152306"/>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C:\Users\pmendes\Desktop\200px-Flag_of_Portugal.svg[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62245" y="4163050"/>
                <a:ext cx="260463" cy="173208"/>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C:\Users\pmendes\Desktop\bandeira.qatar[1].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69452" y="4398418"/>
                <a:ext cx="253255" cy="178465"/>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C:\Users\pmendes\Desktop\romenia[1].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61423" y="4656930"/>
                <a:ext cx="234275" cy="156316"/>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C:\Users\pmendes\Desktop\espanha[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69453" y="4875149"/>
                <a:ext cx="242700" cy="182025"/>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C:\Users\pmendes\Desktop\bandeira[1].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69453" y="5381823"/>
                <a:ext cx="255475" cy="170210"/>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C:\Users\pmendes\Desktop\eua[1].gi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59019" y="5641921"/>
                <a:ext cx="258057" cy="15712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729135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bwMode="auto">
          <a:xfrm>
            <a:off x="341190" y="312188"/>
            <a:ext cx="8424437" cy="113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rgbClr val="FF0000"/>
                </a:solidFill>
                <a:latin typeface="ClanOT-Medium"/>
                <a:ea typeface="+mj-ea"/>
                <a:cs typeface="ClanOT-Medium"/>
              </a:defRPr>
            </a:lvl1pPr>
          </a:lstStyle>
          <a:p>
            <a:pPr>
              <a:spcBef>
                <a:spcPct val="20000"/>
              </a:spcBef>
              <a:defRPr/>
            </a:pPr>
            <a:r>
              <a:rPr lang="pt-PT" sz="3200" b="1" dirty="0" smtClean="0">
                <a:solidFill>
                  <a:prstClr val="white"/>
                </a:solidFill>
                <a:latin typeface="Trebuchet MS" pitchFamily="34" charset="0"/>
                <a:cs typeface="Arial" pitchFamily="34" charset="0"/>
              </a:rPr>
              <a:t>Empresa premiada e reconhecida internacionalmente </a:t>
            </a:r>
            <a:endParaRPr lang="pt-PT" sz="3200" b="1" dirty="0">
              <a:solidFill>
                <a:prstClr val="white"/>
              </a:solidFill>
              <a:latin typeface="Trebuchet MS" pitchFamily="34" charset="0"/>
              <a:cs typeface="Arial"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7142" b="55655"/>
          <a:stretch/>
        </p:blipFill>
        <p:spPr bwMode="auto">
          <a:xfrm>
            <a:off x="489357" y="2935716"/>
            <a:ext cx="4182582" cy="217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
          <p:cNvSpPr txBox="1"/>
          <p:nvPr/>
        </p:nvSpPr>
        <p:spPr>
          <a:xfrm>
            <a:off x="4666583" y="2270222"/>
            <a:ext cx="4367057" cy="4524315"/>
          </a:xfrm>
          <a:prstGeom prst="rect">
            <a:avLst/>
          </a:prstGeom>
          <a:noFill/>
        </p:spPr>
        <p:txBody>
          <a:bodyPr wrap="square" rtlCol="0">
            <a:spAutoFit/>
          </a:bodyPr>
          <a:lstStyle/>
          <a:p>
            <a:r>
              <a:rPr lang="pt-PT" sz="2400" b="1" dirty="0" smtClean="0">
                <a:solidFill>
                  <a:prstClr val="white">
                    <a:lumMod val="50000"/>
                  </a:prstClr>
                </a:solidFill>
                <a:latin typeface="Trebuchet MS" pitchFamily="34" charset="0"/>
              </a:rPr>
              <a:t>Distinguida pela </a:t>
            </a:r>
            <a:r>
              <a:rPr lang="pt-PT" sz="2400" b="1" dirty="0" err="1" smtClean="0">
                <a:solidFill>
                  <a:prstClr val="white">
                    <a:lumMod val="50000"/>
                  </a:prstClr>
                </a:solidFill>
                <a:latin typeface="Trebuchet MS" pitchFamily="34" charset="0"/>
              </a:rPr>
              <a:t>Gartner</a:t>
            </a:r>
            <a:r>
              <a:rPr lang="pt-PT" sz="2400" b="1" dirty="0" smtClean="0">
                <a:solidFill>
                  <a:prstClr val="white">
                    <a:lumMod val="50000"/>
                  </a:prstClr>
                </a:solidFill>
                <a:latin typeface="Trebuchet MS" pitchFamily="34" charset="0"/>
              </a:rPr>
              <a:t> como uma das empresas de maior potencial na área de aplicações para «</a:t>
            </a:r>
            <a:r>
              <a:rPr lang="pt-PT" sz="2400" b="1" dirty="0" err="1" smtClean="0">
                <a:solidFill>
                  <a:prstClr val="white">
                    <a:lumMod val="50000"/>
                  </a:prstClr>
                </a:solidFill>
                <a:latin typeface="Trebuchet MS" pitchFamily="34" charset="0"/>
              </a:rPr>
              <a:t>Smart</a:t>
            </a:r>
            <a:r>
              <a:rPr lang="pt-PT" sz="2400" b="1" dirty="0" smtClean="0">
                <a:solidFill>
                  <a:prstClr val="white">
                    <a:lumMod val="50000"/>
                  </a:prstClr>
                </a:solidFill>
                <a:latin typeface="Trebuchet MS" pitchFamily="34" charset="0"/>
              </a:rPr>
              <a:t> </a:t>
            </a:r>
            <a:r>
              <a:rPr lang="pt-PT" sz="2400" b="1" dirty="0" err="1" smtClean="0">
                <a:solidFill>
                  <a:prstClr val="white">
                    <a:lumMod val="50000"/>
                  </a:prstClr>
                </a:solidFill>
                <a:latin typeface="Trebuchet MS" pitchFamily="34" charset="0"/>
              </a:rPr>
              <a:t>Cities</a:t>
            </a:r>
            <a:r>
              <a:rPr lang="pt-PT" sz="2400" b="1" dirty="0" smtClean="0">
                <a:solidFill>
                  <a:prstClr val="white">
                    <a:lumMod val="50000"/>
                  </a:prstClr>
                </a:solidFill>
                <a:latin typeface="Trebuchet MS" pitchFamily="34" charset="0"/>
              </a:rPr>
              <a:t>».</a:t>
            </a:r>
          </a:p>
          <a:p>
            <a:endParaRPr lang="pt-PT" sz="2400" b="1" dirty="0">
              <a:solidFill>
                <a:prstClr val="white">
                  <a:lumMod val="50000"/>
                </a:prstClr>
              </a:solidFill>
              <a:latin typeface="Trebuchet MS" pitchFamily="34" charset="0"/>
            </a:endParaRPr>
          </a:p>
          <a:p>
            <a:r>
              <a:rPr lang="pt-PT" sz="2400" b="1" dirty="0" smtClean="0">
                <a:solidFill>
                  <a:prstClr val="white">
                    <a:lumMod val="50000"/>
                  </a:prstClr>
                </a:solidFill>
                <a:latin typeface="Trebuchet MS" pitchFamily="34" charset="0"/>
              </a:rPr>
              <a:t>A </a:t>
            </a:r>
            <a:r>
              <a:rPr lang="pt-PT" sz="2400" b="1" dirty="0" err="1" smtClean="0">
                <a:solidFill>
                  <a:prstClr val="white">
                    <a:lumMod val="50000"/>
                  </a:prstClr>
                </a:solidFill>
                <a:latin typeface="Trebuchet MS" pitchFamily="34" charset="0"/>
              </a:rPr>
              <a:t>Gartner</a:t>
            </a:r>
            <a:r>
              <a:rPr lang="pt-PT" sz="2400" b="1" dirty="0" smtClean="0">
                <a:solidFill>
                  <a:prstClr val="white">
                    <a:lumMod val="50000"/>
                  </a:prstClr>
                </a:solidFill>
                <a:latin typeface="Trebuchet MS" pitchFamily="34" charset="0"/>
              </a:rPr>
              <a:t> é, desde há vários anos, considerada a maior consultora de IT  distinguindo empresas que se destacam em diferentes áreas tecnológicas. </a:t>
            </a:r>
            <a:endParaRPr lang="pt-PT" sz="2400" b="1" dirty="0">
              <a:solidFill>
                <a:prstClr val="white">
                  <a:lumMod val="50000"/>
                </a:prstClr>
              </a:solidFill>
              <a:latin typeface="Trebuchet MS" pitchFamily="34" charset="0"/>
            </a:endParaRPr>
          </a:p>
        </p:txBody>
      </p:sp>
    </p:spTree>
    <p:extLst>
      <p:ext uri="{BB962C8B-B14F-4D97-AF65-F5344CB8AC3E}">
        <p14:creationId xmlns:p14="http://schemas.microsoft.com/office/powerpoint/2010/main" val="17589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ctrTitle"/>
          </p:nvPr>
        </p:nvSpPr>
        <p:spPr bwMode="auto">
          <a:xfrm>
            <a:off x="501650" y="474663"/>
            <a:ext cx="5613400" cy="64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PT" b="1" dirty="0" smtClean="0">
                <a:latin typeface="Trebuchet MS" pitchFamily="34" charset="0"/>
                <a:ea typeface="ClanOT-Bold"/>
              </a:rPr>
              <a:t>Entrada em Bolsa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57" y="2620280"/>
            <a:ext cx="2617733" cy="281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
          <p:cNvSpPr txBox="1"/>
          <p:nvPr/>
        </p:nvSpPr>
        <p:spPr>
          <a:xfrm>
            <a:off x="3720667" y="3178335"/>
            <a:ext cx="4903072" cy="2308324"/>
          </a:xfrm>
          <a:prstGeom prst="rect">
            <a:avLst/>
          </a:prstGeom>
          <a:noFill/>
        </p:spPr>
        <p:txBody>
          <a:bodyPr wrap="square" rtlCol="0">
            <a:spAutoFit/>
          </a:bodyPr>
          <a:lstStyle/>
          <a:p>
            <a:r>
              <a:rPr lang="pt-PT" sz="2400" b="1" dirty="0" smtClean="0">
                <a:solidFill>
                  <a:schemeClr val="bg1">
                    <a:lumMod val="50000"/>
                  </a:schemeClr>
                </a:solidFill>
                <a:latin typeface="Trebuchet MS" pitchFamily="34" charset="0"/>
              </a:rPr>
              <a:t>2012 é marcado pela entrada da ISA em bolsa. Um percurso de sucesso e pioneirismo consolidado pelo crescimento levam a ISA a olhar para o futuro com ambições reforçadas.</a:t>
            </a:r>
          </a:p>
        </p:txBody>
      </p:sp>
    </p:spTree>
    <p:extLst>
      <p:ext uri="{BB962C8B-B14F-4D97-AF65-F5344CB8AC3E}">
        <p14:creationId xmlns:p14="http://schemas.microsoft.com/office/powerpoint/2010/main" val="1811443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420" y="2048857"/>
            <a:ext cx="5738648" cy="47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1"/>
          <p:cNvSpPr txBox="1">
            <a:spLocks/>
          </p:cNvSpPr>
          <p:nvPr/>
        </p:nvSpPr>
        <p:spPr bwMode="auto">
          <a:xfrm>
            <a:off x="341191" y="312188"/>
            <a:ext cx="6537280" cy="113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latinLnBrk="0" hangingPunct="1">
              <a:spcBef>
                <a:spcPct val="0"/>
              </a:spcBef>
              <a:buNone/>
              <a:defRPr sz="3600" kern="1200">
                <a:solidFill>
                  <a:srgbClr val="FF0000"/>
                </a:solidFill>
                <a:latin typeface="ClanOT-Medium"/>
                <a:ea typeface="+mj-ea"/>
                <a:cs typeface="ClanOT-Medium"/>
              </a:defRPr>
            </a:lvl1pPr>
          </a:lstStyle>
          <a:p>
            <a:pPr>
              <a:spcBef>
                <a:spcPct val="20000"/>
              </a:spcBef>
              <a:defRPr/>
            </a:pPr>
            <a:r>
              <a:rPr lang="pt-PT" sz="3200" b="1" dirty="0" smtClean="0">
                <a:solidFill>
                  <a:schemeClr val="bg1"/>
                </a:solidFill>
                <a:latin typeface="Trebuchet MS" pitchFamily="34" charset="0"/>
                <a:cs typeface="Arial" pitchFamily="34" charset="0"/>
              </a:rPr>
              <a:t>Empresa premiada e reconhecida internacionalmente. </a:t>
            </a:r>
            <a:endParaRPr lang="pt-PT" sz="3200" b="1" dirty="0">
              <a:solidFill>
                <a:schemeClr val="bg1"/>
              </a:solidFill>
              <a:latin typeface="Trebuchet MS" pitchFamily="34" charset="0"/>
              <a:cs typeface="Arial" pitchFamily="34" charset="0"/>
            </a:endParaRPr>
          </a:p>
        </p:txBody>
      </p:sp>
    </p:spTree>
    <p:extLst>
      <p:ext uri="{BB962C8B-B14F-4D97-AF65-F5344CB8AC3E}">
        <p14:creationId xmlns:p14="http://schemas.microsoft.com/office/powerpoint/2010/main" val="797352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ctrTitle"/>
          </p:nvPr>
        </p:nvSpPr>
        <p:spPr bwMode="auto">
          <a:xfrm>
            <a:off x="501650" y="474663"/>
            <a:ext cx="5613400" cy="64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t-PT" b="1" dirty="0" smtClean="0">
                <a:latin typeface="Trebuchet MS" pitchFamily="34" charset="0"/>
                <a:ea typeface="ClanOT-Bold"/>
              </a:rPr>
              <a:t>A ISA em Números</a:t>
            </a:r>
          </a:p>
        </p:txBody>
      </p:sp>
      <p:pic>
        <p:nvPicPr>
          <p:cNvPr id="17" name="Picture 3" descr="D:\ITRENO\ISA\IMAGENS\ISA in num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01" y="2079562"/>
            <a:ext cx="7831302" cy="473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p:cNvSpPr/>
          <p:nvPr/>
        </p:nvSpPr>
        <p:spPr>
          <a:xfrm>
            <a:off x="501650" y="3767959"/>
            <a:ext cx="2083895" cy="914400"/>
          </a:xfrm>
          <a:prstGeom prst="rect">
            <a:avLst/>
          </a:prstGeom>
          <a:gradFill>
            <a:gsLst>
              <a:gs pos="0">
                <a:schemeClr val="bg1"/>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3" name="CaixaDeTexto 2"/>
          <p:cNvSpPr txBox="1"/>
          <p:nvPr/>
        </p:nvSpPr>
        <p:spPr>
          <a:xfrm>
            <a:off x="848502" y="3893341"/>
            <a:ext cx="1547867" cy="646331"/>
          </a:xfrm>
          <a:prstGeom prst="rect">
            <a:avLst/>
          </a:prstGeom>
          <a:noFill/>
        </p:spPr>
        <p:txBody>
          <a:bodyPr wrap="square" rtlCol="0">
            <a:spAutoFit/>
          </a:bodyPr>
          <a:lstStyle/>
          <a:p>
            <a:r>
              <a:rPr lang="pt-PT" sz="3600" b="1" dirty="0" smtClean="0">
                <a:solidFill>
                  <a:schemeClr val="tx1">
                    <a:lumMod val="75000"/>
                    <a:lumOff val="25000"/>
                  </a:schemeClr>
                </a:solidFill>
              </a:rPr>
              <a:t>70 000</a:t>
            </a:r>
            <a:endParaRPr lang="pt-PT" sz="3600" b="1" dirty="0">
              <a:solidFill>
                <a:schemeClr val="tx1">
                  <a:lumMod val="75000"/>
                  <a:lumOff val="25000"/>
                </a:schemeClr>
              </a:solidFill>
            </a:endParaRPr>
          </a:p>
        </p:txBody>
      </p:sp>
      <p:sp>
        <p:nvSpPr>
          <p:cNvPr id="6" name="Rectângulo 5"/>
          <p:cNvSpPr/>
          <p:nvPr/>
        </p:nvSpPr>
        <p:spPr>
          <a:xfrm>
            <a:off x="4761187" y="2616333"/>
            <a:ext cx="672662" cy="376886"/>
          </a:xfrm>
          <a:prstGeom prst="rect">
            <a:avLst/>
          </a:prstGeom>
          <a:gradFill>
            <a:gsLst>
              <a:gs pos="0">
                <a:schemeClr val="bg1"/>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7" name="CaixaDeTexto 6"/>
          <p:cNvSpPr txBox="1"/>
          <p:nvPr/>
        </p:nvSpPr>
        <p:spPr>
          <a:xfrm>
            <a:off x="4969990" y="2544674"/>
            <a:ext cx="579492" cy="461665"/>
          </a:xfrm>
          <a:prstGeom prst="rect">
            <a:avLst/>
          </a:prstGeom>
          <a:noFill/>
        </p:spPr>
        <p:txBody>
          <a:bodyPr wrap="square" rtlCol="0">
            <a:spAutoFit/>
          </a:bodyPr>
          <a:lstStyle/>
          <a:p>
            <a:r>
              <a:rPr lang="pt-PT" sz="2400" b="1" dirty="0" smtClean="0">
                <a:solidFill>
                  <a:schemeClr val="tx1">
                    <a:lumMod val="75000"/>
                    <a:lumOff val="25000"/>
                  </a:schemeClr>
                </a:solidFill>
              </a:rPr>
              <a:t>20</a:t>
            </a:r>
            <a:endParaRPr lang="pt-PT" sz="2400" b="1" dirty="0">
              <a:solidFill>
                <a:schemeClr val="tx1">
                  <a:lumMod val="75000"/>
                  <a:lumOff val="25000"/>
                </a:schemeClr>
              </a:solidFill>
            </a:endParaRPr>
          </a:p>
        </p:txBody>
      </p:sp>
      <p:sp>
        <p:nvSpPr>
          <p:cNvPr id="8" name="Rectângulo 7"/>
          <p:cNvSpPr/>
          <p:nvPr/>
        </p:nvSpPr>
        <p:spPr>
          <a:xfrm>
            <a:off x="5216388" y="4255884"/>
            <a:ext cx="601086" cy="457200"/>
          </a:xfrm>
          <a:prstGeom prst="rect">
            <a:avLst/>
          </a:prstGeom>
          <a:gradFill>
            <a:gsLst>
              <a:gs pos="0">
                <a:schemeClr val="bg1"/>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1" name="CaixaDeTexto 10"/>
          <p:cNvSpPr txBox="1"/>
          <p:nvPr/>
        </p:nvSpPr>
        <p:spPr>
          <a:xfrm>
            <a:off x="5059325" y="4634268"/>
            <a:ext cx="852741" cy="461665"/>
          </a:xfrm>
          <a:prstGeom prst="rect">
            <a:avLst/>
          </a:prstGeom>
          <a:noFill/>
        </p:spPr>
        <p:txBody>
          <a:bodyPr wrap="square" rtlCol="0">
            <a:spAutoFit/>
          </a:bodyPr>
          <a:lstStyle/>
          <a:p>
            <a:r>
              <a:rPr lang="pt-PT" sz="2400" b="1" dirty="0" smtClean="0">
                <a:solidFill>
                  <a:schemeClr val="tx1">
                    <a:lumMod val="75000"/>
                    <a:lumOff val="25000"/>
                  </a:schemeClr>
                </a:solidFill>
              </a:rPr>
              <a:t>90%</a:t>
            </a:r>
            <a:endParaRPr lang="pt-PT" sz="2400" b="1" dirty="0">
              <a:solidFill>
                <a:schemeClr val="tx1">
                  <a:lumMod val="75000"/>
                  <a:lumOff val="25000"/>
                </a:schemeClr>
              </a:solidFill>
            </a:endParaRPr>
          </a:p>
        </p:txBody>
      </p:sp>
      <p:sp>
        <p:nvSpPr>
          <p:cNvPr id="12" name="Rectângulo 11"/>
          <p:cNvSpPr/>
          <p:nvPr/>
        </p:nvSpPr>
        <p:spPr>
          <a:xfrm>
            <a:off x="5318232" y="5423442"/>
            <a:ext cx="499242" cy="350275"/>
          </a:xfrm>
          <a:prstGeom prst="rect">
            <a:avLst/>
          </a:prstGeom>
          <a:gradFill>
            <a:gsLst>
              <a:gs pos="0">
                <a:schemeClr val="bg1"/>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3" name="CaixaDeTexto 12"/>
          <p:cNvSpPr txBox="1"/>
          <p:nvPr/>
        </p:nvSpPr>
        <p:spPr>
          <a:xfrm>
            <a:off x="5259023" y="5415044"/>
            <a:ext cx="852741" cy="461665"/>
          </a:xfrm>
          <a:prstGeom prst="rect">
            <a:avLst/>
          </a:prstGeom>
          <a:noFill/>
        </p:spPr>
        <p:txBody>
          <a:bodyPr wrap="square" rtlCol="0">
            <a:spAutoFit/>
          </a:bodyPr>
          <a:lstStyle/>
          <a:p>
            <a:r>
              <a:rPr lang="pt-PT" sz="2400" b="1" dirty="0" smtClean="0">
                <a:solidFill>
                  <a:schemeClr val="tx1">
                    <a:lumMod val="75000"/>
                    <a:lumOff val="25000"/>
                  </a:schemeClr>
                </a:solidFill>
              </a:rPr>
              <a:t>10x</a:t>
            </a:r>
            <a:endParaRPr lang="pt-PT" sz="2400" b="1" dirty="0">
              <a:solidFill>
                <a:schemeClr val="tx1">
                  <a:lumMod val="75000"/>
                  <a:lumOff val="25000"/>
                </a:schemeClr>
              </a:solidFill>
            </a:endParaRPr>
          </a:p>
        </p:txBody>
      </p:sp>
      <p:sp>
        <p:nvSpPr>
          <p:cNvPr id="14" name="Rectângulo 13"/>
          <p:cNvSpPr/>
          <p:nvPr/>
        </p:nvSpPr>
        <p:spPr>
          <a:xfrm>
            <a:off x="3709603" y="5598579"/>
            <a:ext cx="546538" cy="457200"/>
          </a:xfrm>
          <a:prstGeom prst="rect">
            <a:avLst/>
          </a:prstGeom>
          <a:gradFill>
            <a:gsLst>
              <a:gs pos="0">
                <a:schemeClr val="bg1"/>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5" name="CaixaDeTexto 14"/>
          <p:cNvSpPr txBox="1"/>
          <p:nvPr/>
        </p:nvSpPr>
        <p:spPr>
          <a:xfrm>
            <a:off x="3556501" y="5567444"/>
            <a:ext cx="852741" cy="461665"/>
          </a:xfrm>
          <a:prstGeom prst="rect">
            <a:avLst/>
          </a:prstGeom>
          <a:noFill/>
        </p:spPr>
        <p:txBody>
          <a:bodyPr wrap="square" rtlCol="0">
            <a:spAutoFit/>
          </a:bodyPr>
          <a:lstStyle/>
          <a:p>
            <a:r>
              <a:rPr lang="pt-PT" sz="2400" b="1" dirty="0" smtClean="0">
                <a:solidFill>
                  <a:schemeClr val="tx1">
                    <a:lumMod val="75000"/>
                    <a:lumOff val="25000"/>
                  </a:schemeClr>
                </a:solidFill>
              </a:rPr>
              <a:t>40%</a:t>
            </a:r>
            <a:endParaRPr lang="pt-PT" sz="2400" b="1" dirty="0">
              <a:solidFill>
                <a:schemeClr val="tx1">
                  <a:lumMod val="75000"/>
                  <a:lumOff val="25000"/>
                </a:schemeClr>
              </a:solidFill>
            </a:endParaRPr>
          </a:p>
        </p:txBody>
      </p:sp>
    </p:spTree>
    <p:extLst>
      <p:ext uri="{BB962C8B-B14F-4D97-AF65-F5344CB8AC3E}">
        <p14:creationId xmlns:p14="http://schemas.microsoft.com/office/powerpoint/2010/main" val="3355465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4382</TotalTime>
  <Words>2001</Words>
  <Application>Microsoft Office PowerPoint</Application>
  <PresentationFormat>Apresentação no Ecrã (4:3)</PresentationFormat>
  <Paragraphs>242</Paragraphs>
  <Slides>25</Slides>
  <Notes>15</Notes>
  <HiddenSlides>0</HiddenSlides>
  <MMClips>0</MMClips>
  <ScaleCrop>false</ScaleCrop>
  <HeadingPairs>
    <vt:vector size="4" baseType="variant">
      <vt:variant>
        <vt:lpstr>Tema</vt:lpstr>
      </vt:variant>
      <vt:variant>
        <vt:i4>5</vt:i4>
      </vt:variant>
      <vt:variant>
        <vt:lpstr>Títulos dos diapositivos</vt:lpstr>
      </vt:variant>
      <vt:variant>
        <vt:i4>25</vt:i4>
      </vt:variant>
    </vt:vector>
  </HeadingPairs>
  <TitlesOfParts>
    <vt:vector size="30" baseType="lpstr">
      <vt:lpstr>3_Office Theme</vt:lpstr>
      <vt:lpstr>2_Office Theme</vt:lpstr>
      <vt:lpstr>2_Custom Design</vt:lpstr>
      <vt:lpstr>1_Office Theme</vt:lpstr>
      <vt:lpstr>Custom Design</vt:lpstr>
      <vt:lpstr>Apresentação do PowerPoint</vt:lpstr>
      <vt:lpstr>Apresentação do PowerPoint</vt:lpstr>
      <vt:lpstr>Referência internacional em soluções de monitorização remota, em tempo real dedicadas aos mercados de Energia, Ambiente e Oil &amp; Gas.</vt:lpstr>
      <vt:lpstr>Competências Centrais</vt:lpstr>
      <vt:lpstr>Exporta tecnologia e soluções inovadoras reconhecidas e implementadas internacionalmente</vt:lpstr>
      <vt:lpstr>Apresentação do PowerPoint</vt:lpstr>
      <vt:lpstr>Entrada em Bolsa</vt:lpstr>
      <vt:lpstr>Apresentação do PowerPoint</vt:lpstr>
      <vt:lpstr>A ISA em Números</vt:lpstr>
      <vt:lpstr>As Áreas de Negócio e a Oferta</vt:lpstr>
      <vt:lpstr>Apresentação do PowerPoint</vt:lpstr>
      <vt:lpstr>Apresentação do PowerPoint</vt:lpstr>
      <vt:lpstr>Clientes de referência que asseguram a qualidade das suas soluções e do serviço</vt:lpstr>
      <vt:lpstr>Apresentação do PowerPoint</vt:lpstr>
      <vt:lpstr>20 Anos de liderança na inovação reforçada com a criação de uma área dedicada à gestão da Inovação e à relação com Universidades e Centros de Conhecimento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filipe</dc:creator>
  <cp:lastModifiedBy>Luisa Matos</cp:lastModifiedBy>
  <cp:revision>416</cp:revision>
  <dcterms:created xsi:type="dcterms:W3CDTF">2011-02-02T18:06:04Z</dcterms:created>
  <dcterms:modified xsi:type="dcterms:W3CDTF">2012-12-17T21:47:23Z</dcterms:modified>
</cp:coreProperties>
</file>